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1" r:id="rId3"/>
    <p:sldId id="268" r:id="rId4"/>
    <p:sldId id="322" r:id="rId5"/>
    <p:sldId id="285" r:id="rId6"/>
    <p:sldId id="275" r:id="rId7"/>
    <p:sldId id="256" r:id="rId8"/>
    <p:sldId id="270" r:id="rId9"/>
    <p:sldId id="271" r:id="rId10"/>
    <p:sldId id="272" r:id="rId11"/>
    <p:sldId id="263" r:id="rId12"/>
    <p:sldId id="264" r:id="rId13"/>
    <p:sldId id="257" r:id="rId14"/>
    <p:sldId id="273" r:id="rId15"/>
    <p:sldId id="258" r:id="rId16"/>
    <p:sldId id="274" r:id="rId17"/>
    <p:sldId id="259" r:id="rId18"/>
    <p:sldId id="260" r:id="rId19"/>
    <p:sldId id="261" r:id="rId20"/>
    <p:sldId id="262" r:id="rId21"/>
    <p:sldId id="276" r:id="rId22"/>
    <p:sldId id="266" r:id="rId23"/>
    <p:sldId id="267" r:id="rId24"/>
    <p:sldId id="277" r:id="rId25"/>
    <p:sldId id="278" r:id="rId26"/>
    <p:sldId id="280" r:id="rId27"/>
    <p:sldId id="286" r:id="rId28"/>
    <p:sldId id="281" r:id="rId29"/>
    <p:sldId id="282" r:id="rId30"/>
    <p:sldId id="289" r:id="rId31"/>
    <p:sldId id="292" r:id="rId32"/>
    <p:sldId id="290" r:id="rId33"/>
    <p:sldId id="291" r:id="rId34"/>
    <p:sldId id="308" r:id="rId35"/>
    <p:sldId id="309" r:id="rId36"/>
    <p:sldId id="313" r:id="rId37"/>
    <p:sldId id="303" r:id="rId38"/>
    <p:sldId id="304" r:id="rId39"/>
    <p:sldId id="305" r:id="rId40"/>
    <p:sldId id="306" r:id="rId41"/>
    <p:sldId id="314" r:id="rId42"/>
    <p:sldId id="315" r:id="rId43"/>
    <p:sldId id="310" r:id="rId44"/>
    <p:sldId id="311" r:id="rId45"/>
    <p:sldId id="316" r:id="rId46"/>
    <p:sldId id="317" r:id="rId47"/>
    <p:sldId id="318" r:id="rId48"/>
    <p:sldId id="319" r:id="rId49"/>
    <p:sldId id="312" r:id="rId50"/>
    <p:sldId id="320" r:id="rId51"/>
    <p:sldId id="265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C866AC-38B6-4C4C-A50F-0AB722B4E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C112EC8-18AB-4842-AA1B-AE96B619D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F3F6EC-8869-4932-8BA2-78B51A06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DF4CC8-6CB0-4A71-9253-07C581B2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A172A9-F349-45FE-B147-F53173F2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90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6D2E82-BC59-4D53-9C48-3AAFC9F3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D33668-D9DB-4E34-A991-6CC63442A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2709D3-B5B5-4F75-8155-0B78C5C3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B7FD22-B619-404F-BDCF-A1F8BC04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063DC2-2BDA-48F1-AE6B-0FC29456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95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7C16884-5FE9-4434-A71C-332F2702C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4A8252-9F32-4D6A-8A77-44908F328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0B14BB-7BBF-4958-96AE-F68627CC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E3F7EA-F56A-4389-8022-BC1E0C07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A8824F-08F6-4AC9-9130-80C63992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35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圓角矩形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7294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934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圓角矩形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矩形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矩形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15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380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616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908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7879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圓角矩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209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4252D-C958-4D58-B904-37AD2B83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0D5596-D2AF-4444-9C88-AB958E20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A532D2-0C8A-4F26-B473-E48AADE1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C03F74-C2C6-4577-9BDA-E60573BA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F92887-494D-4A70-997E-EF5FD7BE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3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矩形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0754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0566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025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1A8AA6-7342-40AD-9422-69FB7344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D3E6B4-95DC-4183-AA13-75ECED4D0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E036F1-7CEC-430B-BDC5-0413A81B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9D01D9-5F02-460F-8D08-E1C87659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BEAB63-D8E3-4D5F-8E0E-822A8EBE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51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C817E-5A28-462D-AC48-50537844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99BF15-7C77-4BD4-B573-647D5920D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2B80928-975F-407B-BCCD-8A8EC1B8C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FBC552-D89E-4815-B931-2A4DF6E7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323644C-CE3D-4E40-9381-FC441B82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A84401-AA12-4EC1-945C-49B194F9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82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4D0D40-0C80-46D9-B4C1-B9684704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A89561-A1DF-47B6-BF29-CCD31A5C4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C8EC06-F16D-4838-B41E-3D36CD586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EC92726-F578-4730-B6D9-DDBB41BFB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5F40F31-57B7-4C3F-BAB5-5F6350D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F0B7C48-8470-4BFA-9DB7-FC259EF9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2300193-4C71-4188-8624-BF8E3A34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0AE501C-B353-4A4C-B779-D0F93626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28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1A4D3-2090-4E16-9252-4263858E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A6D688-0083-4E87-A3B7-81282BCB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E492A4-2DFD-4008-9CF3-AD0B5AB2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888096-1299-40BE-B5EF-77FDCAA4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89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DE1E6DF-AA4B-4B11-AD60-9CFFDA66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E590F1D-9936-4E49-871B-20F0A865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ACCE98-77C5-4707-8334-5ED71F49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14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B9EA4-A179-40DC-8850-440A76BE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CFAFB1-5635-474E-B997-9A24B10B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675D39-FCFB-4179-BA7F-8FD8E6737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C7047A-7FDA-4F8D-98C0-35F11E7F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B7F503-FEBD-4CD0-B3A9-FFC5A8BB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931208-DE83-4F21-BCB8-146FC0AD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48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043941-2574-46E5-BBC3-7F6402B2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2C015D2-F2C5-4F55-8664-00770A5C9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A0A9F5-3239-4576-BF2C-095C1F9A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B14621-0907-447A-98B7-D3DFCD9F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6277FB-78D2-485B-ABFD-991DD8BC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B3A9C3-C6B9-4A32-BF59-F9A487CE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2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0106ED7-3BA1-45C4-B5E0-778498A2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62D8B6-335A-4BED-805F-63CB9075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6E668F-5C41-46E0-969D-FCBF19CFA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6EB-ACFB-4D6B-8E1F-BDB64C82E3BC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93626A-2F84-4F97-A258-7BC454886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827C8B-66F3-42DA-A5F1-B999AE437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78FE-68FC-41C8-A00C-B5E464FF1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0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圓角矩形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9/1/2025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35560" y="1700809"/>
            <a:ext cx="7992888" cy="1222375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資訊股長幹部訓練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B3E77D-34E8-4912-B0AD-8E831B9D7A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96" y="1385269"/>
            <a:ext cx="9258118" cy="521584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6F231F6-E110-4F64-BB01-746F52233C08}"/>
              </a:ext>
            </a:extLst>
          </p:cNvPr>
          <p:cNvSpPr/>
          <p:nvPr/>
        </p:nvSpPr>
        <p:spPr>
          <a:xfrm>
            <a:off x="804847" y="581448"/>
            <a:ext cx="10790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先開電腦，隔一陣子再開啟觸屏後，桌面排列會跑掉。</a:t>
            </a:r>
            <a:endParaRPr lang="zh-TW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24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AA27DD-1BEC-4F39-92D9-C511BC32CA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629" y="913340"/>
            <a:ext cx="8500008" cy="58295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C141D5E-8DA3-4144-A4B3-B2899EBB21AA}"/>
              </a:ext>
            </a:extLst>
          </p:cNvPr>
          <p:cNvSpPr/>
          <p:nvPr/>
        </p:nvSpPr>
        <p:spPr>
          <a:xfrm>
            <a:off x="343576" y="205454"/>
            <a:ext cx="4426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原因</a:t>
            </a:r>
            <a:r>
              <a:rPr lang="en-US" altLang="zh-TW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TW" alt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顯示器做延伸</a:t>
            </a:r>
          </a:p>
        </p:txBody>
      </p:sp>
    </p:spTree>
    <p:extLst>
      <p:ext uri="{BB962C8B-B14F-4D97-AF65-F5344CB8AC3E}">
        <p14:creationId xmlns:p14="http://schemas.microsoft.com/office/powerpoint/2010/main" val="312255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4808CE8-F2C0-4CC9-AF82-0CDF70FF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0" y="1050594"/>
            <a:ext cx="2290859" cy="56345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471C09F-8CDF-4419-8B28-1C6D40C45138}"/>
              </a:ext>
            </a:extLst>
          </p:cNvPr>
          <p:cNvSpPr/>
          <p:nvPr/>
        </p:nvSpPr>
        <p:spPr>
          <a:xfrm>
            <a:off x="516028" y="136443"/>
            <a:ext cx="9671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解決</a:t>
            </a:r>
            <a:r>
              <a:rPr lang="en-US" altLang="zh-TW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TW" alt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點選桌面的 「點擊兩下雙螢幕同步」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558AA42-4E05-4D30-AE2B-AC12BC591FBE}"/>
              </a:ext>
            </a:extLst>
          </p:cNvPr>
          <p:cNvGrpSpPr/>
          <p:nvPr/>
        </p:nvGrpSpPr>
        <p:grpSpPr>
          <a:xfrm>
            <a:off x="2112874" y="1728132"/>
            <a:ext cx="2094031" cy="1233182"/>
            <a:chOff x="2112874" y="1728132"/>
            <a:chExt cx="2094031" cy="1233182"/>
          </a:xfrm>
        </p:grpSpPr>
        <p:sp>
          <p:nvSpPr>
            <p:cNvPr id="7" name="流程圖: 接點 6">
              <a:extLst>
                <a:ext uri="{FF2B5EF4-FFF2-40B4-BE49-F238E27FC236}">
                  <a16:creationId xmlns:a16="http://schemas.microsoft.com/office/drawing/2014/main" id="{52EF9D50-A76C-4276-83A7-DC419FD0D847}"/>
                </a:ext>
              </a:extLst>
            </p:cNvPr>
            <p:cNvSpPr/>
            <p:nvPr/>
          </p:nvSpPr>
          <p:spPr>
            <a:xfrm>
              <a:off x="2112874" y="1728132"/>
              <a:ext cx="1182848" cy="1233182"/>
            </a:xfrm>
            <a:prstGeom prst="flowChartConnector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箭號: 向右 7">
              <a:extLst>
                <a:ext uri="{FF2B5EF4-FFF2-40B4-BE49-F238E27FC236}">
                  <a16:creationId xmlns:a16="http://schemas.microsoft.com/office/drawing/2014/main" id="{D8D844E4-9197-46AC-9AED-9FDA0F555802}"/>
                </a:ext>
              </a:extLst>
            </p:cNvPr>
            <p:cNvSpPr/>
            <p:nvPr/>
          </p:nvSpPr>
          <p:spPr>
            <a:xfrm>
              <a:off x="3264687" y="2063692"/>
              <a:ext cx="942218" cy="56206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6487AF21-9D96-4743-A12F-5B35DA040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3"/>
          <a:stretch/>
        </p:blipFill>
        <p:spPr>
          <a:xfrm>
            <a:off x="4089459" y="4123055"/>
            <a:ext cx="7626576" cy="2387904"/>
          </a:xfrm>
          <a:prstGeom prst="rect">
            <a:avLst/>
          </a:prstGeom>
        </p:spPr>
      </p:pic>
      <p:sp>
        <p:nvSpPr>
          <p:cNvPr id="12" name="箭號: 上彎 11">
            <a:extLst>
              <a:ext uri="{FF2B5EF4-FFF2-40B4-BE49-F238E27FC236}">
                <a16:creationId xmlns:a16="http://schemas.microsoft.com/office/drawing/2014/main" id="{36D4F76C-2709-4C85-ACD9-57529BE871F2}"/>
              </a:ext>
            </a:extLst>
          </p:cNvPr>
          <p:cNvSpPr/>
          <p:nvPr/>
        </p:nvSpPr>
        <p:spPr>
          <a:xfrm flipV="1">
            <a:off x="6728888" y="2063692"/>
            <a:ext cx="3350238" cy="1920976"/>
          </a:xfrm>
          <a:prstGeom prst="bentUpArrow">
            <a:avLst>
              <a:gd name="adj1" fmla="val 25000"/>
              <a:gd name="adj2" fmla="val 33079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3B5DFC9-DB0D-405E-95C1-6B0BC960E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144" y="1166754"/>
            <a:ext cx="2310853" cy="26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D38C64-C20E-4E98-AA59-6ADD2FC7DE38}"/>
              </a:ext>
            </a:extLst>
          </p:cNvPr>
          <p:cNvSpPr/>
          <p:nvPr/>
        </p:nvSpPr>
        <p:spPr>
          <a:xfrm>
            <a:off x="1204578" y="1927100"/>
            <a:ext cx="94753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7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Hiteach</a:t>
            </a:r>
            <a:r>
              <a:rPr lang="en-US" altLang="zh-TW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zh-TW" alt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金鑰啟動登入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D5E559-C1F7-4E85-8DA3-0ACB49A5C864}"/>
              </a:ext>
            </a:extLst>
          </p:cNvPr>
          <p:cNvSpPr/>
          <p:nvPr/>
        </p:nvSpPr>
        <p:spPr>
          <a:xfrm>
            <a:off x="2927758" y="4072314"/>
            <a:ext cx="6028993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資訊股長務必要會</a:t>
            </a:r>
          </a:p>
        </p:txBody>
      </p:sp>
    </p:spTree>
    <p:extLst>
      <p:ext uri="{BB962C8B-B14F-4D97-AF65-F5344CB8AC3E}">
        <p14:creationId xmlns:p14="http://schemas.microsoft.com/office/powerpoint/2010/main" val="31349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C336C8D-1C92-4D9B-B5D0-3D7B399B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08" y="211386"/>
            <a:ext cx="9275983" cy="6317758"/>
          </a:xfrm>
          <a:prstGeom prst="rect">
            <a:avLst/>
          </a:prstGeom>
        </p:spPr>
      </p:pic>
      <p:sp>
        <p:nvSpPr>
          <p:cNvPr id="4" name="流程圖: 接點 3">
            <a:extLst>
              <a:ext uri="{FF2B5EF4-FFF2-40B4-BE49-F238E27FC236}">
                <a16:creationId xmlns:a16="http://schemas.microsoft.com/office/drawing/2014/main" id="{9E89D657-6746-4B10-8968-A135B2ED65A0}"/>
              </a:ext>
            </a:extLst>
          </p:cNvPr>
          <p:cNvSpPr/>
          <p:nvPr/>
        </p:nvSpPr>
        <p:spPr>
          <a:xfrm>
            <a:off x="7462401" y="5782524"/>
            <a:ext cx="649754" cy="786056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接點 4">
            <a:extLst>
              <a:ext uri="{FF2B5EF4-FFF2-40B4-BE49-F238E27FC236}">
                <a16:creationId xmlns:a16="http://schemas.microsoft.com/office/drawing/2014/main" id="{DB6218B4-424E-4B61-876A-25952F7AC1CC}"/>
              </a:ext>
            </a:extLst>
          </p:cNvPr>
          <p:cNvSpPr/>
          <p:nvPr/>
        </p:nvSpPr>
        <p:spPr>
          <a:xfrm>
            <a:off x="6599733" y="5338755"/>
            <a:ext cx="505742" cy="443769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86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4808CE8-F2C0-4CC9-AF82-0CDF70FF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0" y="1050594"/>
            <a:ext cx="2290859" cy="56345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471C09F-8CDF-4419-8B28-1C6D40C45138}"/>
              </a:ext>
            </a:extLst>
          </p:cNvPr>
          <p:cNvSpPr/>
          <p:nvPr/>
        </p:nvSpPr>
        <p:spPr>
          <a:xfrm>
            <a:off x="516028" y="136443"/>
            <a:ext cx="9671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解決</a:t>
            </a:r>
            <a:r>
              <a:rPr lang="en-US" altLang="zh-TW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TW" alt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點選桌面的 「點擊兩下雙螢幕同步」</a:t>
            </a:r>
          </a:p>
        </p:txBody>
      </p:sp>
      <p:sp>
        <p:nvSpPr>
          <p:cNvPr id="7" name="流程圖: 接點 6">
            <a:extLst>
              <a:ext uri="{FF2B5EF4-FFF2-40B4-BE49-F238E27FC236}">
                <a16:creationId xmlns:a16="http://schemas.microsoft.com/office/drawing/2014/main" id="{7016FB03-6C90-4064-95F1-185156607254}"/>
              </a:ext>
            </a:extLst>
          </p:cNvPr>
          <p:cNvSpPr/>
          <p:nvPr/>
        </p:nvSpPr>
        <p:spPr>
          <a:xfrm>
            <a:off x="1399810" y="888525"/>
            <a:ext cx="999441" cy="93117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89E12DD-3644-4602-A5DD-B54A560CF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58" y="2192492"/>
            <a:ext cx="1695687" cy="1952898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0D3AA4FD-BF03-4EE3-9642-C433090CB4D1}"/>
              </a:ext>
            </a:extLst>
          </p:cNvPr>
          <p:cNvGrpSpPr/>
          <p:nvPr/>
        </p:nvGrpSpPr>
        <p:grpSpPr>
          <a:xfrm>
            <a:off x="2112983" y="2660453"/>
            <a:ext cx="2094031" cy="1233182"/>
            <a:chOff x="2112874" y="1728132"/>
            <a:chExt cx="2094031" cy="1233182"/>
          </a:xfrm>
        </p:grpSpPr>
        <p:sp>
          <p:nvSpPr>
            <p:cNvPr id="11" name="流程圖: 接點 10">
              <a:extLst>
                <a:ext uri="{FF2B5EF4-FFF2-40B4-BE49-F238E27FC236}">
                  <a16:creationId xmlns:a16="http://schemas.microsoft.com/office/drawing/2014/main" id="{02EC2578-4C7E-4CF8-AC30-2EAAC81FFB5D}"/>
                </a:ext>
              </a:extLst>
            </p:cNvPr>
            <p:cNvSpPr/>
            <p:nvPr/>
          </p:nvSpPr>
          <p:spPr>
            <a:xfrm>
              <a:off x="2112874" y="1728132"/>
              <a:ext cx="1182848" cy="1233182"/>
            </a:xfrm>
            <a:prstGeom prst="flowChartConnector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箭號: 向右 11">
              <a:extLst>
                <a:ext uri="{FF2B5EF4-FFF2-40B4-BE49-F238E27FC236}">
                  <a16:creationId xmlns:a16="http://schemas.microsoft.com/office/drawing/2014/main" id="{0F9807DB-45D1-4EF1-94D8-29CBA249A1B1}"/>
                </a:ext>
              </a:extLst>
            </p:cNvPr>
            <p:cNvSpPr/>
            <p:nvPr/>
          </p:nvSpPr>
          <p:spPr>
            <a:xfrm>
              <a:off x="3264687" y="2063692"/>
              <a:ext cx="942218" cy="56206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308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2DC86AD-FC1F-484B-A0CD-0F6DA6AD4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992" y="-100668"/>
            <a:ext cx="7993171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F7E6E52-F662-4C68-8D88-8BF7DFAE2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11" y="346913"/>
            <a:ext cx="1695687" cy="195289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EBCEC04-DA32-438E-8B3F-E34EEEB66ADF}"/>
              </a:ext>
            </a:extLst>
          </p:cNvPr>
          <p:cNvSpPr/>
          <p:nvPr/>
        </p:nvSpPr>
        <p:spPr>
          <a:xfrm>
            <a:off x="0" y="5834002"/>
            <a:ext cx="6028993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資訊股長務必要會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6CD613-049B-4088-8076-4882DAE76765}"/>
              </a:ext>
            </a:extLst>
          </p:cNvPr>
          <p:cNvSpPr/>
          <p:nvPr/>
        </p:nvSpPr>
        <p:spPr>
          <a:xfrm>
            <a:off x="67007" y="2652319"/>
            <a:ext cx="3877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桌面序號，點開，</a:t>
            </a:r>
            <a:endParaRPr lang="en-US" altLang="zh-TW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複製自己班級的序號</a:t>
            </a:r>
          </a:p>
        </p:txBody>
      </p:sp>
    </p:spTree>
    <p:extLst>
      <p:ext uri="{BB962C8B-B14F-4D97-AF65-F5344CB8AC3E}">
        <p14:creationId xmlns:p14="http://schemas.microsoft.com/office/powerpoint/2010/main" val="65328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55B2743-CB18-44FC-803E-35BE40E5541C}"/>
              </a:ext>
            </a:extLst>
          </p:cNvPr>
          <p:cNvSpPr txBox="1"/>
          <p:nvPr/>
        </p:nvSpPr>
        <p:spPr>
          <a:xfrm>
            <a:off x="3049073" y="324755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2QT44L4Q-AJUH-755M-Z7NJ-PKU9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445EA9-18A1-4883-AB97-694BD2FA52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63" y="0"/>
            <a:ext cx="9289690" cy="6858000"/>
          </a:xfrm>
          <a:prstGeom prst="rect">
            <a:avLst/>
          </a:prstGeom>
        </p:spPr>
      </p:pic>
      <p:sp>
        <p:nvSpPr>
          <p:cNvPr id="2" name="流程圖: 程序 1">
            <a:extLst>
              <a:ext uri="{FF2B5EF4-FFF2-40B4-BE49-F238E27FC236}">
                <a16:creationId xmlns:a16="http://schemas.microsoft.com/office/drawing/2014/main" id="{D909D867-125A-43AF-AEAF-31FB53E2285A}"/>
              </a:ext>
            </a:extLst>
          </p:cNvPr>
          <p:cNvSpPr/>
          <p:nvPr/>
        </p:nvSpPr>
        <p:spPr>
          <a:xfrm>
            <a:off x="1066562" y="1257121"/>
            <a:ext cx="3052433" cy="36665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FFFF00"/>
                </a:solidFill>
              </a:rPr>
              <a:t>1</a:t>
            </a:r>
            <a:r>
              <a:rPr lang="en-US" altLang="zh-TW" sz="3200" dirty="0"/>
              <a:t>.</a:t>
            </a:r>
            <a:r>
              <a:rPr lang="zh-TW" altLang="en-US" sz="3200" dirty="0"/>
              <a:t> </a:t>
            </a:r>
          </a:p>
        </p:txBody>
      </p:sp>
      <p:sp>
        <p:nvSpPr>
          <p:cNvPr id="6" name="流程圖: 程序 5">
            <a:extLst>
              <a:ext uri="{FF2B5EF4-FFF2-40B4-BE49-F238E27FC236}">
                <a16:creationId xmlns:a16="http://schemas.microsoft.com/office/drawing/2014/main" id="{B7A2CA4F-A358-4FAB-85F9-0CC442E4A04D}"/>
              </a:ext>
            </a:extLst>
          </p:cNvPr>
          <p:cNvSpPr/>
          <p:nvPr/>
        </p:nvSpPr>
        <p:spPr>
          <a:xfrm>
            <a:off x="6898308" y="5167619"/>
            <a:ext cx="3160091" cy="82212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rgbClr val="FFC000"/>
                </a:solidFill>
              </a:rPr>
              <a:t>2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39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3743DCA-7EA8-461D-8433-9A94185BF9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" y="139443"/>
            <a:ext cx="4697918" cy="321184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827173D-4DC3-4995-A640-09C2BC2767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981" y="2696942"/>
            <a:ext cx="4265955" cy="3276314"/>
          </a:xfrm>
          <a:prstGeom prst="rect">
            <a:avLst/>
          </a:prstGeom>
        </p:spPr>
      </p:pic>
      <p:sp>
        <p:nvSpPr>
          <p:cNvPr id="2" name="箭號: 向上 1">
            <a:extLst>
              <a:ext uri="{FF2B5EF4-FFF2-40B4-BE49-F238E27FC236}">
                <a16:creationId xmlns:a16="http://schemas.microsoft.com/office/drawing/2014/main" id="{E3296F12-59DD-436A-BD95-43A2E6A59C66}"/>
              </a:ext>
            </a:extLst>
          </p:cNvPr>
          <p:cNvSpPr/>
          <p:nvPr/>
        </p:nvSpPr>
        <p:spPr>
          <a:xfrm>
            <a:off x="1662065" y="2760263"/>
            <a:ext cx="2625754" cy="335560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C00000"/>
                </a:solidFill>
              </a:rPr>
              <a:t>完成</a:t>
            </a:r>
            <a:endParaRPr lang="en-US" altLang="zh-TW" sz="4000" dirty="0">
              <a:solidFill>
                <a:srgbClr val="C00000"/>
              </a:solidFill>
            </a:endParaRPr>
          </a:p>
          <a:p>
            <a:pPr algn="ctr"/>
            <a:r>
              <a:rPr lang="zh-TW" altLang="en-US" sz="4000" dirty="0">
                <a:solidFill>
                  <a:srgbClr val="C00000"/>
                </a:solidFill>
              </a:rPr>
              <a:t>金鑰授權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3B3F14-7626-4C8C-BBC8-AC0918292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553" y="338716"/>
            <a:ext cx="2290859" cy="5634540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D3D973EE-4DE2-4155-AC52-0A4058A6AC14}"/>
              </a:ext>
            </a:extLst>
          </p:cNvPr>
          <p:cNvGrpSpPr/>
          <p:nvPr/>
        </p:nvGrpSpPr>
        <p:grpSpPr>
          <a:xfrm>
            <a:off x="5799314" y="139443"/>
            <a:ext cx="1838667" cy="963780"/>
            <a:chOff x="2112874" y="1728132"/>
            <a:chExt cx="2094031" cy="1233182"/>
          </a:xfrm>
        </p:grpSpPr>
        <p:sp>
          <p:nvSpPr>
            <p:cNvPr id="8" name="流程圖: 接點 7">
              <a:extLst>
                <a:ext uri="{FF2B5EF4-FFF2-40B4-BE49-F238E27FC236}">
                  <a16:creationId xmlns:a16="http://schemas.microsoft.com/office/drawing/2014/main" id="{F62D0DA1-9731-488B-9F7F-93AA917DCBF5}"/>
                </a:ext>
              </a:extLst>
            </p:cNvPr>
            <p:cNvSpPr/>
            <p:nvPr/>
          </p:nvSpPr>
          <p:spPr>
            <a:xfrm>
              <a:off x="2112874" y="1728132"/>
              <a:ext cx="1182848" cy="1233182"/>
            </a:xfrm>
            <a:prstGeom prst="flowChartConnector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箭號: 向右 8">
              <a:extLst>
                <a:ext uri="{FF2B5EF4-FFF2-40B4-BE49-F238E27FC236}">
                  <a16:creationId xmlns:a16="http://schemas.microsoft.com/office/drawing/2014/main" id="{FDD112D7-991C-4BD8-9E1D-5685DD51F5BF}"/>
                </a:ext>
              </a:extLst>
            </p:cNvPr>
            <p:cNvSpPr/>
            <p:nvPr/>
          </p:nvSpPr>
          <p:spPr>
            <a:xfrm>
              <a:off x="3264687" y="2063692"/>
              <a:ext cx="942218" cy="56206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E12E8780-EC94-4906-BF75-E9155141DA2A}"/>
              </a:ext>
            </a:extLst>
          </p:cNvPr>
          <p:cNvSpPr/>
          <p:nvPr/>
        </p:nvSpPr>
        <p:spPr>
          <a:xfrm>
            <a:off x="8377774" y="2093601"/>
            <a:ext cx="700968" cy="603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936A6D5-4121-49E9-81FB-EFA93F9F18E5}"/>
              </a:ext>
            </a:extLst>
          </p:cNvPr>
          <p:cNvCxnSpPr/>
          <p:nvPr/>
        </p:nvCxnSpPr>
        <p:spPr>
          <a:xfrm>
            <a:off x="5004521" y="13037"/>
            <a:ext cx="0" cy="6676494"/>
          </a:xfrm>
          <a:prstGeom prst="line">
            <a:avLst/>
          </a:prstGeom>
          <a:ln w="762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7E89979A-B836-43F3-945A-F897440EF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266" y="266058"/>
            <a:ext cx="1694503" cy="16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0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290B3B-9718-450D-9445-A95A5DD45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9" y="1637448"/>
            <a:ext cx="5420481" cy="416300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2454999-46D0-42EE-8593-0AC7A9A4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004" y="1071769"/>
            <a:ext cx="4667901" cy="527758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F7BBC3A-6E3B-4405-8859-4978E26EE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75" y="247948"/>
            <a:ext cx="1161410" cy="1147583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0E6C5C8-8F9F-49C4-909D-592EA2833DBA}"/>
              </a:ext>
            </a:extLst>
          </p:cNvPr>
          <p:cNvGrpSpPr/>
          <p:nvPr/>
        </p:nvGrpSpPr>
        <p:grpSpPr>
          <a:xfrm>
            <a:off x="757531" y="3906100"/>
            <a:ext cx="1926946" cy="963780"/>
            <a:chOff x="2112874" y="1728132"/>
            <a:chExt cx="2094031" cy="1233182"/>
          </a:xfrm>
        </p:grpSpPr>
        <p:sp>
          <p:nvSpPr>
            <p:cNvPr id="8" name="流程圖: 接點 7">
              <a:extLst>
                <a:ext uri="{FF2B5EF4-FFF2-40B4-BE49-F238E27FC236}">
                  <a16:creationId xmlns:a16="http://schemas.microsoft.com/office/drawing/2014/main" id="{876E660D-5286-4DDD-9E3E-41F4899C9E41}"/>
                </a:ext>
              </a:extLst>
            </p:cNvPr>
            <p:cNvSpPr/>
            <p:nvPr/>
          </p:nvSpPr>
          <p:spPr>
            <a:xfrm>
              <a:off x="2112874" y="1728132"/>
              <a:ext cx="1182848" cy="1233182"/>
            </a:xfrm>
            <a:prstGeom prst="flowChartConnector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箭號: 向右 8">
              <a:extLst>
                <a:ext uri="{FF2B5EF4-FFF2-40B4-BE49-F238E27FC236}">
                  <a16:creationId xmlns:a16="http://schemas.microsoft.com/office/drawing/2014/main" id="{690C2C4C-012B-4C6A-A53D-B5C630B6025B}"/>
                </a:ext>
              </a:extLst>
            </p:cNvPr>
            <p:cNvSpPr/>
            <p:nvPr/>
          </p:nvSpPr>
          <p:spPr>
            <a:xfrm>
              <a:off x="3264687" y="2063692"/>
              <a:ext cx="942218" cy="56206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45CE807-ECFE-45B8-8D4C-538D3D9F1467}"/>
              </a:ext>
            </a:extLst>
          </p:cNvPr>
          <p:cNvSpPr/>
          <p:nvPr/>
        </p:nvSpPr>
        <p:spPr>
          <a:xfrm>
            <a:off x="7441626" y="3042836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請老師輸入學校信箱</a:t>
            </a:r>
          </a:p>
        </p:txBody>
      </p:sp>
    </p:spTree>
    <p:extLst>
      <p:ext uri="{BB962C8B-B14F-4D97-AF65-F5344CB8AC3E}">
        <p14:creationId xmlns:p14="http://schemas.microsoft.com/office/powerpoint/2010/main" val="111648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CCACB7F-AB9E-472B-9768-C412C7ACB363}"/>
              </a:ext>
            </a:extLst>
          </p:cNvPr>
          <p:cNvSpPr txBox="1"/>
          <p:nvPr/>
        </p:nvSpPr>
        <p:spPr>
          <a:xfrm>
            <a:off x="4221914" y="1727014"/>
            <a:ext cx="609460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TW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觸屏與電腦同步</a:t>
            </a:r>
            <a:endParaRPr lang="en-US" altLang="zh-TW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zh-TW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Hiteach</a:t>
            </a:r>
            <a:r>
              <a:rPr lang="en-US" altLang="zh-TW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zh-TW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金鑰啟動登入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TW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報修系統使用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TW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學術無線網路使用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TW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生生用平板使用</a:t>
            </a:r>
          </a:p>
          <a:p>
            <a:pPr algn="ctr"/>
            <a:endParaRPr lang="en-US" altLang="zh-TW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TW" alt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234E86-CA36-40C0-9CB2-1936485077A1}"/>
              </a:ext>
            </a:extLst>
          </p:cNvPr>
          <p:cNvSpPr/>
          <p:nvPr/>
        </p:nvSpPr>
        <p:spPr>
          <a:xfrm>
            <a:off x="548624" y="329672"/>
            <a:ext cx="6028993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資訊股長務必要會</a:t>
            </a:r>
          </a:p>
        </p:txBody>
      </p:sp>
    </p:spTree>
    <p:extLst>
      <p:ext uri="{BB962C8B-B14F-4D97-AF65-F5344CB8AC3E}">
        <p14:creationId xmlns:p14="http://schemas.microsoft.com/office/powerpoint/2010/main" val="5140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D38C64-C20E-4E98-AA59-6ADD2FC7DE38}"/>
              </a:ext>
            </a:extLst>
          </p:cNvPr>
          <p:cNvSpPr/>
          <p:nvPr/>
        </p:nvSpPr>
        <p:spPr>
          <a:xfrm>
            <a:off x="3015571" y="1297926"/>
            <a:ext cx="57246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報修系統使用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D5E559-C1F7-4E85-8DA3-0ACB49A5C864}"/>
              </a:ext>
            </a:extLst>
          </p:cNvPr>
          <p:cNvSpPr/>
          <p:nvPr/>
        </p:nvSpPr>
        <p:spPr>
          <a:xfrm>
            <a:off x="2927758" y="4072314"/>
            <a:ext cx="6028993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資訊股長務必要會</a:t>
            </a:r>
          </a:p>
        </p:txBody>
      </p:sp>
    </p:spTree>
    <p:extLst>
      <p:ext uri="{BB962C8B-B14F-4D97-AF65-F5344CB8AC3E}">
        <p14:creationId xmlns:p14="http://schemas.microsoft.com/office/powerpoint/2010/main" val="1101814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50D580C-E2C3-4D1E-96E0-294A5C3A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03" y="1578602"/>
            <a:ext cx="2333951" cy="402011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C405ABB-62EA-4B05-A04A-31D75FA301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90" y="154546"/>
            <a:ext cx="6680151" cy="670345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33B8149A-940F-486D-BCB6-DFBF79237554}"/>
              </a:ext>
            </a:extLst>
          </p:cNvPr>
          <p:cNvGrpSpPr/>
          <p:nvPr/>
        </p:nvGrpSpPr>
        <p:grpSpPr>
          <a:xfrm>
            <a:off x="2211420" y="1578602"/>
            <a:ext cx="2241070" cy="963780"/>
            <a:chOff x="2112874" y="1728132"/>
            <a:chExt cx="2094031" cy="1233182"/>
          </a:xfrm>
        </p:grpSpPr>
        <p:sp>
          <p:nvSpPr>
            <p:cNvPr id="6" name="流程圖: 接點 5">
              <a:extLst>
                <a:ext uri="{FF2B5EF4-FFF2-40B4-BE49-F238E27FC236}">
                  <a16:creationId xmlns:a16="http://schemas.microsoft.com/office/drawing/2014/main" id="{BEC5CDB5-17B0-4C22-B21B-A358DAACB477}"/>
                </a:ext>
              </a:extLst>
            </p:cNvPr>
            <p:cNvSpPr/>
            <p:nvPr/>
          </p:nvSpPr>
          <p:spPr>
            <a:xfrm>
              <a:off x="2112874" y="1728132"/>
              <a:ext cx="1182848" cy="1233182"/>
            </a:xfrm>
            <a:prstGeom prst="flowChartConnector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箭號: 向右 6">
              <a:extLst>
                <a:ext uri="{FF2B5EF4-FFF2-40B4-BE49-F238E27FC236}">
                  <a16:creationId xmlns:a16="http://schemas.microsoft.com/office/drawing/2014/main" id="{13523FE2-B4A3-4E6E-BDD6-9712FDA56F1B}"/>
                </a:ext>
              </a:extLst>
            </p:cNvPr>
            <p:cNvSpPr/>
            <p:nvPr/>
          </p:nvSpPr>
          <p:spPr>
            <a:xfrm>
              <a:off x="3264687" y="2063692"/>
              <a:ext cx="942218" cy="56206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965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8E880B-7B7C-4417-A0A5-F05EF5CBB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3" y="1035208"/>
            <a:ext cx="4349898" cy="3956241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803CAFA6-0181-4895-9AFB-6DA139E840A0}"/>
              </a:ext>
            </a:extLst>
          </p:cNvPr>
          <p:cNvSpPr txBox="1">
            <a:spLocks/>
          </p:cNvSpPr>
          <p:nvPr/>
        </p:nvSpPr>
        <p:spPr>
          <a:xfrm>
            <a:off x="5385732" y="232693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/>
              <a:t>報修流程 </a:t>
            </a:r>
            <a:r>
              <a:rPr lang="en-US" altLang="zh-TW" sz="6000"/>
              <a:t>-</a:t>
            </a:r>
            <a:r>
              <a:rPr lang="zh-TW" altLang="en-US" sz="6000"/>
              <a:t> </a:t>
            </a:r>
            <a:r>
              <a:rPr lang="en-US" altLang="zh-TW" sz="6000"/>
              <a:t>SOP</a:t>
            </a:r>
            <a:endParaRPr lang="zh-TW" altLang="en-US" sz="6000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99DC44E-7DFE-43BB-83CB-E5EFC920FE8C}"/>
              </a:ext>
            </a:extLst>
          </p:cNvPr>
          <p:cNvSpPr txBox="1">
            <a:spLocks/>
          </p:cNvSpPr>
          <p:nvPr/>
        </p:nvSpPr>
        <p:spPr>
          <a:xfrm>
            <a:off x="4474130" y="1392369"/>
            <a:ext cx="7612447" cy="52329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8000">
              <a:lnSpc>
                <a:spcPct val="120000"/>
              </a:lnSpc>
            </a:pPr>
            <a:r>
              <a:rPr lang="zh-TW" altLang="en-US" sz="11200" dirty="0"/>
              <a:t>班級電腦無法正常使用時</a:t>
            </a:r>
            <a:r>
              <a:rPr lang="en-US" altLang="zh-TW" sz="11200" dirty="0"/>
              <a:t>:</a:t>
            </a:r>
            <a:br>
              <a:rPr lang="en-US" altLang="zh-TW" sz="11200" dirty="0"/>
            </a:br>
            <a:r>
              <a:rPr lang="zh-TW" altLang="en-US" sz="11200" dirty="0"/>
              <a:t> 請簡易檢查</a:t>
            </a:r>
            <a:r>
              <a:rPr lang="en-US" altLang="zh-TW" sz="11200" dirty="0"/>
              <a:t>:</a:t>
            </a:r>
            <a:br>
              <a:rPr lang="en-US" altLang="zh-TW" sz="11200" dirty="0"/>
            </a:br>
            <a:r>
              <a:rPr lang="en-US" altLang="zh-TW" sz="11200" dirty="0"/>
              <a:t>	</a:t>
            </a:r>
            <a:r>
              <a:rPr lang="zh-TW" altLang="en-US" sz="11200" dirty="0"/>
              <a:t> </a:t>
            </a:r>
            <a:r>
              <a:rPr lang="en-US" altLang="zh-TW" sz="11200" dirty="0"/>
              <a:t>1.</a:t>
            </a:r>
            <a:r>
              <a:rPr lang="zh-TW" altLang="en-US" sz="11200" dirty="0"/>
              <a:t>  主機背面插座是否有鬆脫</a:t>
            </a:r>
            <a:br>
              <a:rPr lang="en-US" altLang="zh-TW" sz="11200" dirty="0"/>
            </a:br>
            <a:r>
              <a:rPr lang="zh-TW" altLang="en-US" sz="11200" dirty="0"/>
              <a:t>          </a:t>
            </a:r>
            <a:r>
              <a:rPr lang="en-US" altLang="zh-TW" sz="11200" dirty="0"/>
              <a:t>2.</a:t>
            </a:r>
            <a:r>
              <a:rPr lang="zh-TW" altLang="en-US" sz="11200" dirty="0"/>
              <a:t>  網路線是否有插好。</a:t>
            </a:r>
            <a:endParaRPr lang="en-US" altLang="zh-TW" sz="11200" dirty="0"/>
          </a:p>
          <a:p>
            <a:pPr indent="-288000">
              <a:lnSpc>
                <a:spcPct val="120000"/>
              </a:lnSpc>
            </a:pPr>
            <a:r>
              <a:rPr lang="zh-TW" altLang="en-US" sz="11200" dirty="0"/>
              <a:t>仍舊無法使用，請上網填寫報修。</a:t>
            </a:r>
            <a:br>
              <a:rPr lang="en-US" altLang="zh-TW" sz="11200" dirty="0"/>
            </a:br>
            <a:r>
              <a:rPr lang="zh-TW" altLang="en-US" sz="11200" dirty="0"/>
              <a:t>      </a:t>
            </a:r>
            <a:r>
              <a:rPr lang="zh-TW" altLang="en-US" sz="11200" b="1" dirty="0">
                <a:solidFill>
                  <a:srgbClr val="002060"/>
                </a:solidFill>
              </a:rPr>
              <a:t>首頁 </a:t>
            </a:r>
            <a:r>
              <a:rPr lang="en-US" altLang="zh-TW" sz="11200" b="1" dirty="0">
                <a:solidFill>
                  <a:srgbClr val="002060"/>
                </a:solidFill>
              </a:rPr>
              <a:t>/</a:t>
            </a:r>
            <a:r>
              <a:rPr lang="zh-TW" altLang="en-US" sz="11200" b="1" dirty="0">
                <a:solidFill>
                  <a:srgbClr val="002060"/>
                </a:solidFill>
              </a:rPr>
              <a:t> 報修登記  </a:t>
            </a:r>
            <a:r>
              <a:rPr lang="en-US" altLang="zh-TW" sz="11200" b="1" dirty="0">
                <a:solidFill>
                  <a:srgbClr val="002060"/>
                </a:solidFill>
              </a:rPr>
              <a:t>/</a:t>
            </a:r>
            <a:r>
              <a:rPr lang="zh-TW" altLang="en-US" sz="11200" b="1" dirty="0">
                <a:solidFill>
                  <a:srgbClr val="002060"/>
                </a:solidFill>
              </a:rPr>
              <a:t> 我要修繕回報 </a:t>
            </a:r>
            <a:endParaRPr lang="en-US" altLang="zh-TW" sz="11200" b="1" dirty="0">
              <a:solidFill>
                <a:srgbClr val="002060"/>
              </a:solidFill>
            </a:endParaRPr>
          </a:p>
          <a:p>
            <a:pPr indent="-288000">
              <a:lnSpc>
                <a:spcPct val="120000"/>
              </a:lnSpc>
            </a:pPr>
            <a:r>
              <a:rPr lang="zh-TW" altLang="en-US" sz="11200" dirty="0"/>
              <a:t> 帳密均為 </a:t>
            </a:r>
            <a:r>
              <a:rPr lang="en-US" altLang="zh-TW" sz="11200" dirty="0"/>
              <a:t>C</a:t>
            </a:r>
            <a:r>
              <a:rPr lang="zh-TW" altLang="en-US" sz="11200" dirty="0"/>
              <a:t>班級    ，</a:t>
            </a:r>
            <a:br>
              <a:rPr lang="en-US" altLang="zh-TW" sz="11200" dirty="0"/>
            </a:br>
            <a:r>
              <a:rPr lang="zh-TW" altLang="en-US" sz="11200" dirty="0"/>
              <a:t>      例如 </a:t>
            </a:r>
            <a:r>
              <a:rPr lang="en-US" altLang="zh-TW" sz="11200" dirty="0"/>
              <a:t>:</a:t>
            </a:r>
            <a:r>
              <a:rPr lang="zh-TW" altLang="en-US" sz="11200" dirty="0"/>
              <a:t> 班級 </a:t>
            </a:r>
            <a:r>
              <a:rPr lang="en-US" altLang="zh-TW" sz="11200" dirty="0">
                <a:solidFill>
                  <a:srgbClr val="FF0000"/>
                </a:solidFill>
              </a:rPr>
              <a:t>C215</a:t>
            </a:r>
            <a:r>
              <a:rPr lang="en-US" altLang="zh-TW" sz="11200" dirty="0"/>
              <a:t>    </a:t>
            </a:r>
            <a:r>
              <a:rPr lang="zh-TW" altLang="en-US" sz="11200" dirty="0"/>
              <a:t>帳號 </a:t>
            </a:r>
            <a:r>
              <a:rPr lang="en-US" altLang="zh-TW" sz="11200" dirty="0">
                <a:solidFill>
                  <a:srgbClr val="FF0000"/>
                </a:solidFill>
              </a:rPr>
              <a:t>C215</a:t>
            </a:r>
            <a:r>
              <a:rPr lang="zh-TW" altLang="en-US" sz="11200" dirty="0"/>
              <a:t>   密碼 </a:t>
            </a:r>
            <a:r>
              <a:rPr lang="en-US" altLang="zh-TW" sz="11200" dirty="0"/>
              <a:t>C215    </a:t>
            </a:r>
            <a:r>
              <a:rPr lang="zh-TW" altLang="en-US" sz="11200" dirty="0"/>
              <a:t>      </a:t>
            </a:r>
            <a:endParaRPr lang="en-US" altLang="zh-TW" sz="11200" dirty="0"/>
          </a:p>
          <a:p>
            <a:pPr indent="-288000">
              <a:lnSpc>
                <a:spcPct val="120000"/>
              </a:lnSpc>
            </a:pPr>
            <a:r>
              <a:rPr lang="zh-TW" altLang="en-US" sz="11200" dirty="0"/>
              <a:t>資訊組負責維修的事項</a:t>
            </a:r>
            <a:r>
              <a:rPr lang="en-US" altLang="zh-TW" sz="11200" dirty="0"/>
              <a:t>:</a:t>
            </a:r>
            <a:r>
              <a:rPr lang="zh-TW" altLang="en-US" sz="11200" dirty="0"/>
              <a:t> </a:t>
            </a:r>
            <a:br>
              <a:rPr lang="en-US" altLang="zh-TW" sz="11200" dirty="0"/>
            </a:br>
            <a:r>
              <a:rPr lang="zh-TW" altLang="en-US" sz="11200" dirty="0"/>
              <a:t>     電腦主機、電腦螢幕、鍵盤、滑鼠、網路。</a:t>
            </a:r>
            <a:endParaRPr lang="en-US" altLang="zh-TW" sz="1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7000" dirty="0"/>
              <a:t> </a:t>
            </a:r>
            <a:endParaRPr lang="en-US" altLang="zh-TW" sz="7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/>
              <a:t> </a:t>
            </a:r>
            <a:br>
              <a:rPr lang="en-US" altLang="zh-TW" dirty="0"/>
            </a:b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465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649805" y="2560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其他線路不要亂拆線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ED9D317-9DCC-4DC0-888C-066DB1CBF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536" y="218873"/>
            <a:ext cx="3168352" cy="642025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D4A6EDA-9DA2-40B5-B838-22F8CB05C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132" y="980728"/>
            <a:ext cx="2232248" cy="5404540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E5986967-C358-4927-8E6F-9C5F944D6887}"/>
              </a:ext>
            </a:extLst>
          </p:cNvPr>
          <p:cNvSpPr/>
          <p:nvPr/>
        </p:nvSpPr>
        <p:spPr>
          <a:xfrm flipH="1">
            <a:off x="8544272" y="3455878"/>
            <a:ext cx="1512168" cy="61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white"/>
                </a:solidFill>
                <a:latin typeface="Perpetua"/>
                <a:ea typeface="新細明體" panose="02020500000000000000" pitchFamily="18" charset="-120"/>
              </a:rPr>
              <a:t>投影機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9A3B8E46-A8FC-4A07-BF44-820302052BF5}"/>
              </a:ext>
            </a:extLst>
          </p:cNvPr>
          <p:cNvSpPr/>
          <p:nvPr/>
        </p:nvSpPr>
        <p:spPr>
          <a:xfrm>
            <a:off x="5899698" y="3455878"/>
            <a:ext cx="1522511" cy="61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white"/>
                </a:solidFill>
                <a:latin typeface="Perpetua"/>
                <a:ea typeface="新細明體" panose="02020500000000000000" pitchFamily="18" charset="-120"/>
              </a:rPr>
              <a:t>電腦螢幕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0095B033-7570-458C-848D-210841CE34D5}"/>
              </a:ext>
            </a:extLst>
          </p:cNvPr>
          <p:cNvSpPr/>
          <p:nvPr/>
        </p:nvSpPr>
        <p:spPr>
          <a:xfrm>
            <a:off x="6031406" y="2645296"/>
            <a:ext cx="1522511" cy="61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white"/>
                </a:solidFill>
                <a:latin typeface="Perpetua"/>
                <a:ea typeface="新細明體" panose="02020500000000000000" pitchFamily="18" charset="-120"/>
              </a:rPr>
              <a:t>觸屏</a:t>
            </a:r>
          </a:p>
        </p:txBody>
      </p:sp>
    </p:spTree>
    <p:extLst>
      <p:ext uri="{BB962C8B-B14F-4D97-AF65-F5344CB8AC3E}">
        <p14:creationId xmlns:p14="http://schemas.microsoft.com/office/powerpoint/2010/main" val="1048635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/>
              <a:t>維護班級資訊設備正常使用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855366" y="1511354"/>
            <a:ext cx="8229600" cy="4176464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每天到校立即開機，若未能正常使用電腦，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請在早自習結束後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填寫報修系統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可以使用手機或是鄰近班級電腦進行報修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班級電腦為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網路開機模式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，每班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網點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均認證班級專屬電腦，網點均有做特殊設定，電腦未能正常連上網路情況下是不能開機的。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電腦設定每日下午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6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自動關機，但為確保起見，請協助每日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放學後關機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0"/>
            <a:endParaRPr lang="en-US" altLang="zh-TW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89358" y="299805"/>
            <a:ext cx="5961776" cy="1143000"/>
          </a:xfrm>
        </p:spPr>
        <p:txBody>
          <a:bodyPr/>
          <a:lstStyle/>
          <a:p>
            <a:r>
              <a:rPr lang="zh-TW" altLang="zh-TW" dirty="0"/>
              <a:t>管理班級電腦正當使用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1536449" y="1558195"/>
            <a:ext cx="7772400" cy="3315809"/>
          </a:xfrm>
        </p:spPr>
        <p:txBody>
          <a:bodyPr/>
          <a:lstStyle/>
          <a:p>
            <a:pPr lvl="0"/>
            <a:r>
              <a:rPr lang="zh-TW" altLang="zh-TW" dirty="0"/>
              <a:t>設置班級電腦的目的是為了</a:t>
            </a:r>
            <a:r>
              <a:rPr lang="zh-TW" altLang="zh-TW" b="1" dirty="0">
                <a:solidFill>
                  <a:srgbClr val="FF0000"/>
                </a:solidFill>
              </a:rPr>
              <a:t>資訊融入教學用</a:t>
            </a:r>
            <a:r>
              <a:rPr lang="zh-TW" altLang="zh-TW" dirty="0"/>
              <a:t>，請勿讓它被拿來打電動，更不要上網看非法盜版影片，以免觸法。</a:t>
            </a:r>
            <a:br>
              <a:rPr lang="en-US" altLang="zh-TW" dirty="0"/>
            </a:br>
            <a:endParaRPr lang="zh-TW" altLang="zh-TW" dirty="0"/>
          </a:p>
          <a:p>
            <a:r>
              <a:rPr lang="zh-TW" altLang="zh-TW" dirty="0"/>
              <a:t>正常使用下有故障請立即通報資訊組，若經查證為同學破壞、不當使用所為，將懲處破壞的同學及失職的資訊股長。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D38C64-C20E-4E98-AA59-6ADD2FC7DE38}"/>
              </a:ext>
            </a:extLst>
          </p:cNvPr>
          <p:cNvSpPr/>
          <p:nvPr/>
        </p:nvSpPr>
        <p:spPr>
          <a:xfrm>
            <a:off x="2092244" y="1297926"/>
            <a:ext cx="75713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學術無線網路使用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D5E559-C1F7-4E85-8DA3-0ACB49A5C864}"/>
              </a:ext>
            </a:extLst>
          </p:cNvPr>
          <p:cNvSpPr/>
          <p:nvPr/>
        </p:nvSpPr>
        <p:spPr>
          <a:xfrm>
            <a:off x="2927758" y="4072314"/>
            <a:ext cx="6028993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資訊股長務必要會</a:t>
            </a:r>
          </a:p>
        </p:txBody>
      </p:sp>
    </p:spTree>
    <p:extLst>
      <p:ext uri="{BB962C8B-B14F-4D97-AF65-F5344CB8AC3E}">
        <p14:creationId xmlns:p14="http://schemas.microsoft.com/office/powerpoint/2010/main" val="3831142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188640"/>
            <a:ext cx="7772400" cy="940966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學生</a:t>
            </a:r>
            <a:r>
              <a:rPr lang="en-US" altLang="zh-TW" dirty="0"/>
              <a:t>Gmail</a:t>
            </a:r>
            <a:r>
              <a:rPr lang="zh-TW" altLang="zh-TW" dirty="0"/>
              <a:t>信箱帳號及無線上網規範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753"/>
          <a:stretch/>
        </p:blipFill>
        <p:spPr>
          <a:xfrm>
            <a:off x="2207568" y="1224138"/>
            <a:ext cx="3299130" cy="22895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09610"/>
            <a:ext cx="3498056" cy="51796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560" y="458275"/>
            <a:ext cx="3855697" cy="48875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033" y="302381"/>
            <a:ext cx="3855697" cy="6037214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4981145" y="3890666"/>
            <a:ext cx="2016223" cy="1253753"/>
          </a:xfrm>
          <a:prstGeom prst="wedgeEllipseCallout">
            <a:avLst>
              <a:gd name="adj1" fmla="val -87407"/>
              <a:gd name="adj2" fmla="val -570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n w="12700">
                  <a:solidFill>
                    <a:srgbClr val="696464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"/>
                <a:ea typeface="新細明體" panose="02020500000000000000" pitchFamily="18" charset="-120"/>
              </a:rPr>
              <a:t>在這裡輸入</a:t>
            </a:r>
            <a:br>
              <a:rPr lang="en-US" altLang="zh-TW" b="1" dirty="0">
                <a:ln w="12700">
                  <a:solidFill>
                    <a:srgbClr val="696464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"/>
                <a:ea typeface="新細明體" panose="02020500000000000000" pitchFamily="18" charset="-120"/>
              </a:rPr>
            </a:br>
            <a:r>
              <a:rPr lang="en-US" altLang="zh-TW" b="1" dirty="0">
                <a:ln w="12700">
                  <a:solidFill>
                    <a:srgbClr val="696464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"/>
                <a:ea typeface="新細明體" panose="02020500000000000000" pitchFamily="18" charset="-120"/>
              </a:rPr>
              <a:t>S</a:t>
            </a:r>
            <a:r>
              <a:rPr lang="zh-TW" altLang="en-US" b="1" dirty="0">
                <a:ln w="12700">
                  <a:solidFill>
                    <a:srgbClr val="696464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"/>
                <a:ea typeface="新細明體" panose="02020500000000000000" pitchFamily="18" charset="-120"/>
              </a:rPr>
              <a:t>學號</a:t>
            </a:r>
          </a:p>
        </p:txBody>
      </p:sp>
    </p:spTree>
    <p:extLst>
      <p:ext uri="{BB962C8B-B14F-4D97-AF65-F5344CB8AC3E}">
        <p14:creationId xmlns:p14="http://schemas.microsoft.com/office/powerpoint/2010/main" val="101788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D38C64-C20E-4E98-AA59-6ADD2FC7DE38}"/>
              </a:ext>
            </a:extLst>
          </p:cNvPr>
          <p:cNvSpPr/>
          <p:nvPr/>
        </p:nvSpPr>
        <p:spPr>
          <a:xfrm>
            <a:off x="2553909" y="1297926"/>
            <a:ext cx="6647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生生用平板使用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D5E559-C1F7-4E85-8DA3-0ACB49A5C864}"/>
              </a:ext>
            </a:extLst>
          </p:cNvPr>
          <p:cNvSpPr/>
          <p:nvPr/>
        </p:nvSpPr>
        <p:spPr>
          <a:xfrm>
            <a:off x="2927758" y="4072314"/>
            <a:ext cx="6028993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資訊股長務必要會</a:t>
            </a:r>
          </a:p>
        </p:txBody>
      </p:sp>
    </p:spTree>
    <p:extLst>
      <p:ext uri="{BB962C8B-B14F-4D97-AF65-F5344CB8AC3E}">
        <p14:creationId xmlns:p14="http://schemas.microsoft.com/office/powerpoint/2010/main" val="190561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58F856-13E5-45FC-8811-6BDFA49A2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t="22425" r="21628" b="16475"/>
          <a:stretch/>
        </p:blipFill>
        <p:spPr>
          <a:xfrm>
            <a:off x="3873500" y="567264"/>
            <a:ext cx="4444999" cy="48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13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2C62F-7035-4D91-A519-FEA6587F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" y="25678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檢測項目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3B0B19-67B3-43F6-B18E-B0FEBAF5B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621"/>
            <a:ext cx="4321029" cy="2217869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外觀</a:t>
            </a:r>
            <a:endParaRPr lang="en-US" altLang="zh-TW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皮套</a:t>
            </a:r>
            <a:endParaRPr kumimoji="0" lang="en-US" altLang="zh-TW" sz="28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面板</a:t>
            </a:r>
            <a:endParaRPr lang="en-US" altLang="zh-TW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D856E557-C023-42BD-8B2E-187E432840AB}"/>
              </a:ext>
            </a:extLst>
          </p:cNvPr>
          <p:cNvSpPr txBox="1">
            <a:spLocks/>
          </p:cNvSpPr>
          <p:nvPr/>
        </p:nvSpPr>
        <p:spPr>
          <a:xfrm>
            <a:off x="6096000" y="1582344"/>
            <a:ext cx="4321029" cy="279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內部</a:t>
            </a:r>
            <a:endParaRPr lang="en-US" altLang="zh-TW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網路檢測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瀏覽記錄刪除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照片刪除篇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9712286A-6055-4F50-B2D2-997EDCC6644B}"/>
              </a:ext>
            </a:extLst>
          </p:cNvPr>
          <p:cNvCxnSpPr/>
          <p:nvPr/>
        </p:nvCxnSpPr>
        <p:spPr>
          <a:xfrm>
            <a:off x="771787" y="2114026"/>
            <a:ext cx="10184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90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B560C4-E63C-47CB-BCF3-2492A20041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76707" y="654341"/>
            <a:ext cx="5108962" cy="6480496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76177DDF-1CAF-4953-A1B1-2E5EA11029A3}"/>
              </a:ext>
            </a:extLst>
          </p:cNvPr>
          <p:cNvSpPr/>
          <p:nvPr/>
        </p:nvSpPr>
        <p:spPr>
          <a:xfrm flipH="1">
            <a:off x="8977618" y="3554833"/>
            <a:ext cx="1684790" cy="679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Home</a:t>
            </a:r>
            <a:r>
              <a:rPr lang="zh-TW" altLang="en-US" dirty="0"/>
              <a:t>鍵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E45256A9-7355-4987-8024-C727FEDC8CD8}"/>
              </a:ext>
            </a:extLst>
          </p:cNvPr>
          <p:cNvSpPr/>
          <p:nvPr/>
        </p:nvSpPr>
        <p:spPr>
          <a:xfrm>
            <a:off x="890631" y="2157369"/>
            <a:ext cx="1702965" cy="679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電源鍵</a:t>
            </a: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51F8FDF8-6217-47D6-9FB8-010D74EFEDBE}"/>
              </a:ext>
            </a:extLst>
          </p:cNvPr>
          <p:cNvSpPr/>
          <p:nvPr/>
        </p:nvSpPr>
        <p:spPr>
          <a:xfrm>
            <a:off x="3036815" y="251670"/>
            <a:ext cx="830510" cy="1174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音量鍵</a:t>
            </a:r>
          </a:p>
        </p:txBody>
      </p:sp>
    </p:spTree>
    <p:extLst>
      <p:ext uri="{BB962C8B-B14F-4D97-AF65-F5344CB8AC3E}">
        <p14:creationId xmlns:p14="http://schemas.microsoft.com/office/powerpoint/2010/main" val="3735931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E4A5E5-2E43-49DA-940F-05DE368B57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35" y="385892"/>
            <a:ext cx="3931573" cy="5155035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6941EB11-72BC-4361-BCFC-8B2D27C1A312}"/>
              </a:ext>
            </a:extLst>
          </p:cNvPr>
          <p:cNvGrpSpPr/>
          <p:nvPr/>
        </p:nvGrpSpPr>
        <p:grpSpPr>
          <a:xfrm>
            <a:off x="4538443" y="385891"/>
            <a:ext cx="6761527" cy="5259899"/>
            <a:chOff x="2925694" y="256981"/>
            <a:chExt cx="8172941" cy="622644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F3FAA97-EB3E-4298-A4A3-5A7825928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898943" y="-716268"/>
              <a:ext cx="6226444" cy="8172941"/>
            </a:xfrm>
            <a:prstGeom prst="rect">
              <a:avLst/>
            </a:prstGeom>
          </p:spPr>
        </p:pic>
        <p:sp>
          <p:nvSpPr>
            <p:cNvPr id="6" name="箭號: 向右 5">
              <a:extLst>
                <a:ext uri="{FF2B5EF4-FFF2-40B4-BE49-F238E27FC236}">
                  <a16:creationId xmlns:a16="http://schemas.microsoft.com/office/drawing/2014/main" id="{2B803757-AB94-4371-97AF-D98305EFD081}"/>
                </a:ext>
              </a:extLst>
            </p:cNvPr>
            <p:cNvSpPr/>
            <p:nvPr/>
          </p:nvSpPr>
          <p:spPr>
            <a:xfrm>
              <a:off x="3743554" y="5310231"/>
              <a:ext cx="4446165" cy="9395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平板編號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57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5F032F-D903-41D8-9CC6-2CB26725C9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5" y="654836"/>
            <a:ext cx="8530651" cy="603041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8590B5D-6D78-4261-B451-A629E11D2F6A}"/>
              </a:ext>
            </a:extLst>
          </p:cNvPr>
          <p:cNvSpPr txBox="1"/>
          <p:nvPr/>
        </p:nvSpPr>
        <p:spPr>
          <a:xfrm>
            <a:off x="213474" y="340532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iPad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連接網際網路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help.apple.com/assets/625460FE538BF8375A6A771F/62546100538BF8375A6A7742/zh_TW/88b2400e45bcf521514b7252cbb2d959.png">
            <a:extLst>
              <a:ext uri="{FF2B5EF4-FFF2-40B4-BE49-F238E27FC236}">
                <a16:creationId xmlns:a16="http://schemas.microsoft.com/office/drawing/2014/main" id="{38D9CF65-CE19-450E-B13B-E0644373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06" y="1130094"/>
            <a:ext cx="1698477" cy="16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流程圖: 程序 6">
            <a:extLst>
              <a:ext uri="{FF2B5EF4-FFF2-40B4-BE49-F238E27FC236}">
                <a16:creationId xmlns:a16="http://schemas.microsoft.com/office/drawing/2014/main" id="{E53C1797-1811-4C6B-A647-C50A7EAE6EE8}"/>
              </a:ext>
            </a:extLst>
          </p:cNvPr>
          <p:cNvSpPr/>
          <p:nvPr/>
        </p:nvSpPr>
        <p:spPr>
          <a:xfrm>
            <a:off x="11518084" y="1368893"/>
            <a:ext cx="460442" cy="467687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流程圖: 程序 7">
            <a:extLst>
              <a:ext uri="{FF2B5EF4-FFF2-40B4-BE49-F238E27FC236}">
                <a16:creationId xmlns:a16="http://schemas.microsoft.com/office/drawing/2014/main" id="{8E3904F4-CA5A-4FFC-87F2-78678B83452B}"/>
              </a:ext>
            </a:extLst>
          </p:cNvPr>
          <p:cNvSpPr/>
          <p:nvPr/>
        </p:nvSpPr>
        <p:spPr>
          <a:xfrm>
            <a:off x="3558330" y="3610152"/>
            <a:ext cx="2749746" cy="467687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1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BA3B48C-A6CF-4600-B62B-169075A6D0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135" y="343948"/>
            <a:ext cx="8081018" cy="617010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58A99D4-563A-47CF-8F71-B3E8D9E14C8F}"/>
              </a:ext>
            </a:extLst>
          </p:cNvPr>
          <p:cNvSpPr txBox="1"/>
          <p:nvPr/>
        </p:nvSpPr>
        <p:spPr>
          <a:xfrm>
            <a:off x="9997359" y="4181213"/>
            <a:ext cx="1686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全部關閉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A849715-048B-4162-9A67-6CB6D63A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516" y="3757059"/>
            <a:ext cx="771633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7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5E9705-620A-4771-9D15-07BB92551488}"/>
              </a:ext>
            </a:extLst>
          </p:cNvPr>
          <p:cNvSpPr/>
          <p:nvPr/>
        </p:nvSpPr>
        <p:spPr>
          <a:xfrm>
            <a:off x="2209680" y="2291833"/>
            <a:ext cx="75713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瀏覽記錄刪除</a:t>
            </a:r>
          </a:p>
        </p:txBody>
      </p:sp>
    </p:spTree>
    <p:extLst>
      <p:ext uri="{BB962C8B-B14F-4D97-AF65-F5344CB8AC3E}">
        <p14:creationId xmlns:p14="http://schemas.microsoft.com/office/powerpoint/2010/main" val="2818752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168A90E-6342-46D8-99D8-03052F201D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517" y="331365"/>
            <a:ext cx="8260360" cy="6195270"/>
          </a:xfrm>
          <a:prstGeom prst="rect">
            <a:avLst/>
          </a:prstGeom>
        </p:spPr>
      </p:pic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0C431D79-0D68-45AB-8E75-04931AED4F4B}"/>
              </a:ext>
            </a:extLst>
          </p:cNvPr>
          <p:cNvSpPr/>
          <p:nvPr/>
        </p:nvSpPr>
        <p:spPr>
          <a:xfrm>
            <a:off x="1296738" y="2961313"/>
            <a:ext cx="2587364" cy="467687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266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5C8385C-BE84-4A54-B853-46C3CE71D5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351" y="69209"/>
            <a:ext cx="8872756" cy="6654567"/>
          </a:xfrm>
          <a:prstGeom prst="rect">
            <a:avLst/>
          </a:prstGeom>
        </p:spPr>
      </p:pic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AB4226B6-F7AE-402F-A439-A75DA6BB1EF5}"/>
              </a:ext>
            </a:extLst>
          </p:cNvPr>
          <p:cNvSpPr/>
          <p:nvPr/>
        </p:nvSpPr>
        <p:spPr>
          <a:xfrm>
            <a:off x="1296738" y="134224"/>
            <a:ext cx="2956480" cy="6283353"/>
          </a:xfrm>
          <a:prstGeom prst="flowChartProcess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流程圖: 程序 4">
            <a:extLst>
              <a:ext uri="{FF2B5EF4-FFF2-40B4-BE49-F238E27FC236}">
                <a16:creationId xmlns:a16="http://schemas.microsoft.com/office/drawing/2014/main" id="{44F52B7E-23CE-4F9A-9AF8-C69BA153DDD0}"/>
              </a:ext>
            </a:extLst>
          </p:cNvPr>
          <p:cNvSpPr/>
          <p:nvPr/>
        </p:nvSpPr>
        <p:spPr>
          <a:xfrm>
            <a:off x="3312253" y="6255390"/>
            <a:ext cx="940965" cy="45440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039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98940C7-687B-4FA8-A66A-FF93667C85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1974E0AD-0A89-43C0-A3C6-B3FCF8D96B55}"/>
              </a:ext>
            </a:extLst>
          </p:cNvPr>
          <p:cNvSpPr/>
          <p:nvPr/>
        </p:nvSpPr>
        <p:spPr>
          <a:xfrm>
            <a:off x="1995182" y="4879596"/>
            <a:ext cx="1251357" cy="45440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49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CCBC61F-F484-46DB-B79D-3CC5A88127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888" y="0"/>
            <a:ext cx="9144000" cy="6858000"/>
          </a:xfrm>
          <a:prstGeom prst="rect">
            <a:avLst/>
          </a:prstGeom>
        </p:spPr>
      </p:pic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CCF81115-2C77-4BBF-B4C1-12273FAB681F}"/>
              </a:ext>
            </a:extLst>
          </p:cNvPr>
          <p:cNvSpPr/>
          <p:nvPr/>
        </p:nvSpPr>
        <p:spPr>
          <a:xfrm>
            <a:off x="1031847" y="0"/>
            <a:ext cx="3305262" cy="6617514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流程圖: 程序 4">
            <a:extLst>
              <a:ext uri="{FF2B5EF4-FFF2-40B4-BE49-F238E27FC236}">
                <a16:creationId xmlns:a16="http://schemas.microsoft.com/office/drawing/2014/main" id="{5BB1920F-6356-4CAE-8BCC-2A78BDE68AA6}"/>
              </a:ext>
            </a:extLst>
          </p:cNvPr>
          <p:cNvSpPr/>
          <p:nvPr/>
        </p:nvSpPr>
        <p:spPr>
          <a:xfrm>
            <a:off x="10084964" y="190150"/>
            <a:ext cx="728445" cy="36352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6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FB73A6-520F-4956-92CE-3F91A16291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47" y="1149030"/>
            <a:ext cx="4443105" cy="33323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19A3E52-CD13-48B8-BC06-EC46E78DDBBE}"/>
              </a:ext>
            </a:extLst>
          </p:cNvPr>
          <p:cNvSpPr/>
          <p:nvPr/>
        </p:nvSpPr>
        <p:spPr>
          <a:xfrm>
            <a:off x="5079155" y="394282"/>
            <a:ext cx="7112845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班級電腦設備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TW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zh-TW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主機</a:t>
            </a:r>
            <a:r>
              <a:rPr lang="en-US" altLang="zh-TW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TW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鐵櫃裡面</a:t>
            </a:r>
            <a:r>
              <a:rPr lang="en-US" altLang="zh-TW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螢幕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可活動式移動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有線鍵盤與滑鼠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TW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在保固內</a:t>
            </a:r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無線滑鼠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TW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TW" alt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期末要繳回，電池班級自己購置，人為損壞請賠償</a:t>
            </a:r>
            <a:r>
              <a:rPr lang="en-US" altLang="zh-TW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74EAB24-F38E-4110-AB6E-028FEC52409E}"/>
              </a:ext>
            </a:extLst>
          </p:cNvPr>
          <p:cNvSpPr txBox="1"/>
          <p:nvPr/>
        </p:nvSpPr>
        <p:spPr>
          <a:xfrm>
            <a:off x="888880" y="4838174"/>
            <a:ext cx="1041423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32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無線滑鼠沒有提供備品</a:t>
            </a:r>
            <a:endParaRPr lang="en-US" altLang="zh-TW" sz="32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一旦損壞，需班級賠償，再者，</a:t>
            </a:r>
            <a:r>
              <a:rPr lang="zh-TW" alt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期末</a:t>
            </a:r>
            <a:r>
              <a:rPr lang="zh-TW" altLang="en-US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要繳回至圖書館。</a:t>
            </a:r>
            <a:endParaRPr lang="zh-TW" altLang="en-US" sz="32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685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A344141-5716-43E3-A995-887D43AD2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流程圖: 程序 4">
            <a:extLst>
              <a:ext uri="{FF2B5EF4-FFF2-40B4-BE49-F238E27FC236}">
                <a16:creationId xmlns:a16="http://schemas.microsoft.com/office/drawing/2014/main" id="{66558190-4C13-45AA-975B-3E89729F7C66}"/>
              </a:ext>
            </a:extLst>
          </p:cNvPr>
          <p:cNvSpPr/>
          <p:nvPr/>
        </p:nvSpPr>
        <p:spPr>
          <a:xfrm>
            <a:off x="8882543" y="1129717"/>
            <a:ext cx="940965" cy="45440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48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C362B3-96DD-440C-A49E-FC49B1A193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52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5EB21-B5F6-46DA-B4C8-E06DB9CC1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68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平板使用說明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315DB9-1F76-4480-A5B5-0296C8A7B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6812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照片刪除篇</a:t>
            </a:r>
          </a:p>
        </p:txBody>
      </p:sp>
    </p:spTree>
    <p:extLst>
      <p:ext uri="{BB962C8B-B14F-4D97-AF65-F5344CB8AC3E}">
        <p14:creationId xmlns:p14="http://schemas.microsoft.com/office/powerpoint/2010/main" val="3627028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24226E1-E519-4179-A5F4-56E54A4599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43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3CB4E1A-BC8A-4F92-A126-CBC9EE4E0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401" y="685798"/>
            <a:ext cx="9841441" cy="4179816"/>
          </a:xfrm>
          <a:prstGeom prst="rect">
            <a:avLst/>
          </a:prstGeom>
        </p:spPr>
      </p:pic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E192D693-687A-4C1D-8340-9E64C5EBDC08}"/>
              </a:ext>
            </a:extLst>
          </p:cNvPr>
          <p:cNvSpPr/>
          <p:nvPr/>
        </p:nvSpPr>
        <p:spPr>
          <a:xfrm>
            <a:off x="6096000" y="872455"/>
            <a:ext cx="1177255" cy="1006679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流程圖: 程序 4">
            <a:extLst>
              <a:ext uri="{FF2B5EF4-FFF2-40B4-BE49-F238E27FC236}">
                <a16:creationId xmlns:a16="http://schemas.microsoft.com/office/drawing/2014/main" id="{5ACEEC2C-2EF1-4450-BA7C-7B4996708B35}"/>
              </a:ext>
            </a:extLst>
          </p:cNvPr>
          <p:cNvSpPr/>
          <p:nvPr/>
        </p:nvSpPr>
        <p:spPr>
          <a:xfrm>
            <a:off x="5986121" y="3758268"/>
            <a:ext cx="1067376" cy="93257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1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DABBC24-2A10-4C3B-8926-724A49D679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3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727F1479-23B1-46D2-86C6-332D50A1829D}"/>
              </a:ext>
            </a:extLst>
          </p:cNvPr>
          <p:cNvGrpSpPr/>
          <p:nvPr/>
        </p:nvGrpSpPr>
        <p:grpSpPr>
          <a:xfrm>
            <a:off x="654342" y="233843"/>
            <a:ext cx="8824290" cy="6390314"/>
            <a:chOff x="1728133" y="140515"/>
            <a:chExt cx="8824290" cy="639031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AF649D3-7FB5-4228-BA78-30FE1469E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8133" y="140515"/>
              <a:ext cx="8520418" cy="6390314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5B7A57B-DF05-4530-AFAF-C74EB1624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5048" y="327171"/>
              <a:ext cx="1857375" cy="485775"/>
            </a:xfrm>
            <a:prstGeom prst="rect">
              <a:avLst/>
            </a:prstGeom>
          </p:spPr>
        </p:pic>
        <p:sp>
          <p:nvSpPr>
            <p:cNvPr id="6" name="流程圖: 程序 5">
              <a:extLst>
                <a:ext uri="{FF2B5EF4-FFF2-40B4-BE49-F238E27FC236}">
                  <a16:creationId xmlns:a16="http://schemas.microsoft.com/office/drawing/2014/main" id="{4D454C5D-40B5-4636-918A-095E84B1DD4A}"/>
                </a:ext>
              </a:extLst>
            </p:cNvPr>
            <p:cNvSpPr/>
            <p:nvPr/>
          </p:nvSpPr>
          <p:spPr>
            <a:xfrm>
              <a:off x="9420836" y="268448"/>
              <a:ext cx="729843" cy="645952"/>
            </a:xfrm>
            <a:prstGeom prst="flowChartProcess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4276A4D2-A0BD-4851-8B28-9900A7B351BE}"/>
              </a:ext>
            </a:extLst>
          </p:cNvPr>
          <p:cNvSpPr/>
          <p:nvPr/>
        </p:nvSpPr>
        <p:spPr>
          <a:xfrm>
            <a:off x="5424729" y="2907341"/>
            <a:ext cx="6250429" cy="258532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右上角 </a:t>
            </a: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選取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選擇要刪除的照片</a:t>
            </a:r>
            <a:endParaRPr kumimoji="0" lang="en-US" altLang="zh-TW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點右下角的</a:t>
            </a: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垃圾桶</a:t>
            </a:r>
          </a:p>
        </p:txBody>
      </p:sp>
      <p:sp>
        <p:nvSpPr>
          <p:cNvPr id="11" name="流程圖: 程序 10">
            <a:extLst>
              <a:ext uri="{FF2B5EF4-FFF2-40B4-BE49-F238E27FC236}">
                <a16:creationId xmlns:a16="http://schemas.microsoft.com/office/drawing/2014/main" id="{0FB71778-8D75-4534-AA4B-8BABC54027E4}"/>
              </a:ext>
            </a:extLst>
          </p:cNvPr>
          <p:cNvSpPr/>
          <p:nvPr/>
        </p:nvSpPr>
        <p:spPr>
          <a:xfrm>
            <a:off x="8596853" y="6106138"/>
            <a:ext cx="729843" cy="645952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流程圖: 接點 11">
            <a:extLst>
              <a:ext uri="{FF2B5EF4-FFF2-40B4-BE49-F238E27FC236}">
                <a16:creationId xmlns:a16="http://schemas.microsoft.com/office/drawing/2014/main" id="{738AA5AD-5C96-4F82-B6A0-5AF8196B6727}"/>
              </a:ext>
            </a:extLst>
          </p:cNvPr>
          <p:cNvSpPr/>
          <p:nvPr/>
        </p:nvSpPr>
        <p:spPr>
          <a:xfrm>
            <a:off x="7768206" y="369116"/>
            <a:ext cx="562062" cy="6123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流程圖: 接點 12">
            <a:extLst>
              <a:ext uri="{FF2B5EF4-FFF2-40B4-BE49-F238E27FC236}">
                <a16:creationId xmlns:a16="http://schemas.microsoft.com/office/drawing/2014/main" id="{1D023F0C-25BB-42C1-9CA9-209D8D64CE5A}"/>
              </a:ext>
            </a:extLst>
          </p:cNvPr>
          <p:cNvSpPr/>
          <p:nvPr/>
        </p:nvSpPr>
        <p:spPr>
          <a:xfrm>
            <a:off x="1880533" y="1897311"/>
            <a:ext cx="562062" cy="6123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流程圖: 接點 13">
            <a:extLst>
              <a:ext uri="{FF2B5EF4-FFF2-40B4-BE49-F238E27FC236}">
                <a16:creationId xmlns:a16="http://schemas.microsoft.com/office/drawing/2014/main" id="{48A22F31-DCF1-4D05-A02E-A1B12AE27013}"/>
              </a:ext>
            </a:extLst>
          </p:cNvPr>
          <p:cNvSpPr/>
          <p:nvPr/>
        </p:nvSpPr>
        <p:spPr>
          <a:xfrm>
            <a:off x="8066014" y="6070484"/>
            <a:ext cx="562062" cy="6123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629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5C0BEF0-4D41-49C4-B940-CAA7298A1D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713" y="228600"/>
            <a:ext cx="7597629" cy="5698222"/>
          </a:xfrm>
          <a:prstGeom prst="rect">
            <a:avLst/>
          </a:prstGeom>
        </p:spPr>
      </p:pic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F4E88873-3155-49C8-A97C-CD4F639D412F}"/>
              </a:ext>
            </a:extLst>
          </p:cNvPr>
          <p:cNvSpPr/>
          <p:nvPr/>
        </p:nvSpPr>
        <p:spPr>
          <a:xfrm>
            <a:off x="7297027" y="4998791"/>
            <a:ext cx="2551648" cy="1024504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819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C3BB34-B175-421A-99F2-9D860C5424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75" y="108086"/>
            <a:ext cx="8766391" cy="6574794"/>
          </a:xfrm>
          <a:prstGeom prst="rect">
            <a:avLst/>
          </a:prstGeom>
        </p:spPr>
      </p:pic>
      <p:sp>
        <p:nvSpPr>
          <p:cNvPr id="5" name="流程圖: 程序 4">
            <a:extLst>
              <a:ext uri="{FF2B5EF4-FFF2-40B4-BE49-F238E27FC236}">
                <a16:creationId xmlns:a16="http://schemas.microsoft.com/office/drawing/2014/main" id="{5F52446E-E2D8-4F38-8242-51B7AFF7A74F}"/>
              </a:ext>
            </a:extLst>
          </p:cNvPr>
          <p:cNvSpPr/>
          <p:nvPr/>
        </p:nvSpPr>
        <p:spPr>
          <a:xfrm>
            <a:off x="1256316" y="3827439"/>
            <a:ext cx="2463568" cy="69628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流程圖: 程序 5">
            <a:extLst>
              <a:ext uri="{FF2B5EF4-FFF2-40B4-BE49-F238E27FC236}">
                <a16:creationId xmlns:a16="http://schemas.microsoft.com/office/drawing/2014/main" id="{A5290BEE-ACC8-48F7-B59B-B863658AB27A}"/>
              </a:ext>
            </a:extLst>
          </p:cNvPr>
          <p:cNvSpPr/>
          <p:nvPr/>
        </p:nvSpPr>
        <p:spPr>
          <a:xfrm>
            <a:off x="8808439" y="276871"/>
            <a:ext cx="721453" cy="52850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流程圖: 接點 6">
            <a:extLst>
              <a:ext uri="{FF2B5EF4-FFF2-40B4-BE49-F238E27FC236}">
                <a16:creationId xmlns:a16="http://schemas.microsoft.com/office/drawing/2014/main" id="{8FB40860-A9E2-441B-B206-C8C27428E578}"/>
              </a:ext>
            </a:extLst>
          </p:cNvPr>
          <p:cNvSpPr/>
          <p:nvPr/>
        </p:nvSpPr>
        <p:spPr>
          <a:xfrm>
            <a:off x="522913" y="3818970"/>
            <a:ext cx="562062" cy="6123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流程圖: 接點 7">
            <a:extLst>
              <a:ext uri="{FF2B5EF4-FFF2-40B4-BE49-F238E27FC236}">
                <a16:creationId xmlns:a16="http://schemas.microsoft.com/office/drawing/2014/main" id="{D3D36FA8-D4BE-431D-B0D3-6EC24CE65C4E}"/>
              </a:ext>
            </a:extLst>
          </p:cNvPr>
          <p:cNvSpPr/>
          <p:nvPr/>
        </p:nvSpPr>
        <p:spPr>
          <a:xfrm>
            <a:off x="8139932" y="234926"/>
            <a:ext cx="562062" cy="6123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27F7BD-C00F-45EA-BB07-42A0EA39425C}"/>
              </a:ext>
            </a:extLst>
          </p:cNvPr>
          <p:cNvSpPr/>
          <p:nvPr/>
        </p:nvSpPr>
        <p:spPr>
          <a:xfrm>
            <a:off x="6071703" y="2666660"/>
            <a:ext cx="5939446" cy="258532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左邊 </a:t>
            </a: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最近刪除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點選右上角 </a:t>
            </a: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選取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 </a:t>
            </a: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全部刪除 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B4E10DA-644E-475A-A2CE-1C79C5C3B0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884" y="6282269"/>
            <a:ext cx="6345770" cy="411062"/>
          </a:xfrm>
          <a:prstGeom prst="rect">
            <a:avLst/>
          </a:prstGeom>
        </p:spPr>
      </p:pic>
      <p:sp>
        <p:nvSpPr>
          <p:cNvPr id="12" name="流程圖: 程序 11">
            <a:extLst>
              <a:ext uri="{FF2B5EF4-FFF2-40B4-BE49-F238E27FC236}">
                <a16:creationId xmlns:a16="http://schemas.microsoft.com/office/drawing/2014/main" id="{BC755460-4636-4243-A6E2-084B7738B067}"/>
              </a:ext>
            </a:extLst>
          </p:cNvPr>
          <p:cNvSpPr/>
          <p:nvPr/>
        </p:nvSpPr>
        <p:spPr>
          <a:xfrm>
            <a:off x="3719884" y="6043183"/>
            <a:ext cx="1016018" cy="650148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流程圖: 接點 12">
            <a:extLst>
              <a:ext uri="{FF2B5EF4-FFF2-40B4-BE49-F238E27FC236}">
                <a16:creationId xmlns:a16="http://schemas.microsoft.com/office/drawing/2014/main" id="{60049AC0-C569-49A5-ABD1-F62BBDBC028E}"/>
              </a:ext>
            </a:extLst>
          </p:cNvPr>
          <p:cNvSpPr/>
          <p:nvPr/>
        </p:nvSpPr>
        <p:spPr>
          <a:xfrm>
            <a:off x="2943534" y="6030623"/>
            <a:ext cx="562062" cy="6123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爆炸: 八角 13">
            <a:extLst>
              <a:ext uri="{FF2B5EF4-FFF2-40B4-BE49-F238E27FC236}">
                <a16:creationId xmlns:a16="http://schemas.microsoft.com/office/drawing/2014/main" id="{2F3A9C6D-D226-4984-BCA2-8EC306919065}"/>
              </a:ext>
            </a:extLst>
          </p:cNvPr>
          <p:cNvSpPr/>
          <p:nvPr/>
        </p:nvSpPr>
        <p:spPr>
          <a:xfrm>
            <a:off x="190255" y="84013"/>
            <a:ext cx="4300757" cy="21465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垃圾桶</a:t>
            </a:r>
          </a:p>
        </p:txBody>
      </p:sp>
    </p:spTree>
    <p:extLst>
      <p:ext uri="{BB962C8B-B14F-4D97-AF65-F5344CB8AC3E}">
        <p14:creationId xmlns:p14="http://schemas.microsoft.com/office/powerpoint/2010/main" val="1586967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076BBD0-4943-412F-AD25-58D2924FE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018" y="360726"/>
            <a:ext cx="8663032" cy="649727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2B2F7F7-4DFD-4A3A-B299-D1A53B7470A2}"/>
              </a:ext>
            </a:extLst>
          </p:cNvPr>
          <p:cNvSpPr/>
          <p:nvPr/>
        </p:nvSpPr>
        <p:spPr>
          <a:xfrm>
            <a:off x="2534200" y="1729705"/>
            <a:ext cx="7802136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請確認相簿都無任何資料</a:t>
            </a:r>
            <a:endParaRPr kumimoji="0" lang="en-US" altLang="zh-TW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避免資料</a:t>
            </a: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被盜用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75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D38C64-C20E-4E98-AA59-6ADD2FC7DE38}"/>
              </a:ext>
            </a:extLst>
          </p:cNvPr>
          <p:cNvSpPr/>
          <p:nvPr/>
        </p:nvSpPr>
        <p:spPr>
          <a:xfrm>
            <a:off x="2618267" y="693918"/>
            <a:ext cx="6647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觸屏與電腦同步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D5E559-C1F7-4E85-8DA3-0ACB49A5C864}"/>
              </a:ext>
            </a:extLst>
          </p:cNvPr>
          <p:cNvSpPr/>
          <p:nvPr/>
        </p:nvSpPr>
        <p:spPr>
          <a:xfrm>
            <a:off x="2927757" y="2235125"/>
            <a:ext cx="6028993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資訊股長務必要會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369341-7878-48D3-A76E-6FF6EFDE4A20}"/>
              </a:ext>
            </a:extLst>
          </p:cNvPr>
          <p:cNvSpPr/>
          <p:nvPr/>
        </p:nvSpPr>
        <p:spPr>
          <a:xfrm>
            <a:off x="1130538" y="3682355"/>
            <a:ext cx="9930924" cy="707886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放學後一定要關閉觸屏，觸屏的燈要是紅色</a:t>
            </a:r>
          </a:p>
        </p:txBody>
      </p:sp>
    </p:spTree>
    <p:extLst>
      <p:ext uri="{BB962C8B-B14F-4D97-AF65-F5344CB8AC3E}">
        <p14:creationId xmlns:p14="http://schemas.microsoft.com/office/powerpoint/2010/main" val="137993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5BC5A38-ECED-45A3-AC4C-270249793DF4}"/>
              </a:ext>
            </a:extLst>
          </p:cNvPr>
          <p:cNvSpPr/>
          <p:nvPr/>
        </p:nvSpPr>
        <p:spPr>
          <a:xfrm>
            <a:off x="2638063" y="685529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平板發放注意事項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9BB191-1D4A-4373-A5C6-B4C0967765BC}"/>
              </a:ext>
            </a:extLst>
          </p:cNvPr>
          <p:cNvSpPr/>
          <p:nvPr/>
        </p:nvSpPr>
        <p:spPr>
          <a:xfrm>
            <a:off x="1126703" y="2405272"/>
            <a:ext cx="83279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zh-TW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學生使用平板編號</a:t>
            </a:r>
            <a:endParaRPr lang="en-US" altLang="zh-TW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zh-TW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平板外觀檢查是否有損傷</a:t>
            </a:r>
            <a:endParaRPr lang="en-US" altLang="zh-TW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zh-TW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收回時檢查外觀</a:t>
            </a:r>
          </a:p>
        </p:txBody>
      </p:sp>
    </p:spTree>
    <p:extLst>
      <p:ext uri="{BB962C8B-B14F-4D97-AF65-F5344CB8AC3E}">
        <p14:creationId xmlns:p14="http://schemas.microsoft.com/office/powerpoint/2010/main" val="201643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A8D548D-0450-4070-A933-32DA5FCB17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6"/>
            <a:ext cx="12192000" cy="68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B637E5F-44A3-492E-A4BE-5CA2895D78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59" y="153098"/>
            <a:ext cx="4462943" cy="334720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24F903E-4D01-4118-A51F-7A546461E7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03" y="153098"/>
            <a:ext cx="6179890" cy="4634918"/>
          </a:xfrm>
          <a:prstGeom prst="rect">
            <a:avLst/>
          </a:prstGeom>
        </p:spPr>
      </p:pic>
      <p:sp>
        <p:nvSpPr>
          <p:cNvPr id="6" name="流程圖: 接點 5">
            <a:extLst>
              <a:ext uri="{FF2B5EF4-FFF2-40B4-BE49-F238E27FC236}">
                <a16:creationId xmlns:a16="http://schemas.microsoft.com/office/drawing/2014/main" id="{CA37CC25-13B4-4E61-8273-99AF4E0A397D}"/>
              </a:ext>
            </a:extLst>
          </p:cNvPr>
          <p:cNvSpPr/>
          <p:nvPr/>
        </p:nvSpPr>
        <p:spPr>
          <a:xfrm>
            <a:off x="3003259" y="2575420"/>
            <a:ext cx="713064" cy="50334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接點 6">
            <a:extLst>
              <a:ext uri="{FF2B5EF4-FFF2-40B4-BE49-F238E27FC236}">
                <a16:creationId xmlns:a16="http://schemas.microsoft.com/office/drawing/2014/main" id="{D1256B86-1CDA-40CF-BC37-C401FF1E1F00}"/>
              </a:ext>
            </a:extLst>
          </p:cNvPr>
          <p:cNvSpPr/>
          <p:nvPr/>
        </p:nvSpPr>
        <p:spPr>
          <a:xfrm>
            <a:off x="8832208" y="2480343"/>
            <a:ext cx="1108745" cy="573249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F62F7886-57F7-4F99-B40F-470D55067736}"/>
              </a:ext>
            </a:extLst>
          </p:cNvPr>
          <p:cNvSpPr/>
          <p:nvPr/>
        </p:nvSpPr>
        <p:spPr>
          <a:xfrm>
            <a:off x="8660234" y="3085367"/>
            <a:ext cx="1297839" cy="260446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</a:rPr>
              <a:t>關</a:t>
            </a:r>
            <a:r>
              <a:rPr lang="zh-TW" altLang="en-US" dirty="0"/>
              <a:t>機</a:t>
            </a:r>
            <a:endParaRPr lang="en-US" altLang="zh-TW" dirty="0"/>
          </a:p>
          <a:p>
            <a:pPr algn="ctr"/>
            <a:r>
              <a:rPr lang="zh-TW" altLang="en-US" dirty="0"/>
              <a:t>狀態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29FB086-8970-41A4-BE30-7E480E532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773" y="3632436"/>
            <a:ext cx="4123374" cy="1635853"/>
          </a:xfrm>
          <a:prstGeom prst="rect">
            <a:avLst/>
          </a:prstGeom>
        </p:spPr>
      </p:pic>
      <p:sp>
        <p:nvSpPr>
          <p:cNvPr id="11" name="流程圖: 接點 10">
            <a:extLst>
              <a:ext uri="{FF2B5EF4-FFF2-40B4-BE49-F238E27FC236}">
                <a16:creationId xmlns:a16="http://schemas.microsoft.com/office/drawing/2014/main" id="{E3E16396-EF9C-4E19-B6F6-98B9F799EB8F}"/>
              </a:ext>
            </a:extLst>
          </p:cNvPr>
          <p:cNvSpPr/>
          <p:nvPr/>
        </p:nvSpPr>
        <p:spPr>
          <a:xfrm>
            <a:off x="2532263" y="4200786"/>
            <a:ext cx="1654029" cy="823521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上 11">
            <a:extLst>
              <a:ext uri="{FF2B5EF4-FFF2-40B4-BE49-F238E27FC236}">
                <a16:creationId xmlns:a16="http://schemas.microsoft.com/office/drawing/2014/main" id="{5E87ABD2-7454-4391-B1F5-AEDC0E259139}"/>
              </a:ext>
            </a:extLst>
          </p:cNvPr>
          <p:cNvSpPr/>
          <p:nvPr/>
        </p:nvSpPr>
        <p:spPr>
          <a:xfrm>
            <a:off x="2880222" y="4922940"/>
            <a:ext cx="1306070" cy="178196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</a:rPr>
              <a:t>開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機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zh-TW" altLang="en-US" dirty="0"/>
              <a:t>狀態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B756EA9-C22C-4A14-875F-FB8B22D37553}"/>
              </a:ext>
            </a:extLst>
          </p:cNvPr>
          <p:cNvSpPr/>
          <p:nvPr/>
        </p:nvSpPr>
        <p:spPr>
          <a:xfrm>
            <a:off x="4383433" y="5689834"/>
            <a:ext cx="7109639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放學後一定要關閉觸屏</a:t>
            </a:r>
          </a:p>
        </p:txBody>
      </p:sp>
    </p:spTree>
    <p:extLst>
      <p:ext uri="{BB962C8B-B14F-4D97-AF65-F5344CB8AC3E}">
        <p14:creationId xmlns:p14="http://schemas.microsoft.com/office/powerpoint/2010/main" val="413138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1D94EB-6144-4B0A-AA6C-8FC8C015D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CC3E4A2-4ECB-46F4-9AF8-CBD94DBFE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595" y="226502"/>
            <a:ext cx="11523403" cy="491594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CE28A61-1A86-46E3-97BE-08451AD9EA20}"/>
              </a:ext>
            </a:extLst>
          </p:cNvPr>
          <p:cNvSpPr txBox="1"/>
          <p:nvPr/>
        </p:nvSpPr>
        <p:spPr>
          <a:xfrm>
            <a:off x="1008776" y="5549128"/>
            <a:ext cx="10822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先開電腦，隔一陣子再開啟觸屏後，桌面排列會跑掉。</a:t>
            </a:r>
            <a:endParaRPr lang="zh-TW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流程圖: 接點 7">
            <a:extLst>
              <a:ext uri="{FF2B5EF4-FFF2-40B4-BE49-F238E27FC236}">
                <a16:creationId xmlns:a16="http://schemas.microsoft.com/office/drawing/2014/main" id="{56BB4E1F-15B7-4AD0-B040-89187416A552}"/>
              </a:ext>
            </a:extLst>
          </p:cNvPr>
          <p:cNvSpPr/>
          <p:nvPr/>
        </p:nvSpPr>
        <p:spPr>
          <a:xfrm>
            <a:off x="9225095" y="2441195"/>
            <a:ext cx="2659310" cy="2323751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665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701</Words>
  <Application>Microsoft Office PowerPoint</Application>
  <PresentationFormat>寬螢幕</PresentationFormat>
  <Paragraphs>105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50</vt:i4>
      </vt:variant>
    </vt:vector>
  </HeadingPairs>
  <TitlesOfParts>
    <vt:vector size="60" baseType="lpstr">
      <vt:lpstr>微軟正黑體</vt:lpstr>
      <vt:lpstr>Arial</vt:lpstr>
      <vt:lpstr>Calibri</vt:lpstr>
      <vt:lpstr>Calibri Light</vt:lpstr>
      <vt:lpstr>Franklin Gothic Book</vt:lpstr>
      <vt:lpstr>Perpetua</vt:lpstr>
      <vt:lpstr>Wingdings</vt:lpstr>
      <vt:lpstr>Wingdings 2</vt:lpstr>
      <vt:lpstr>Office 佈景主題</vt:lpstr>
      <vt:lpstr>公正</vt:lpstr>
      <vt:lpstr>資訊股長幹部訓練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維護班級資訊設備正常使用</vt:lpstr>
      <vt:lpstr>管理班級電腦正當使用</vt:lpstr>
      <vt:lpstr>PowerPoint 簡報</vt:lpstr>
      <vt:lpstr>學生Gmail信箱帳號及無線上網規範</vt:lpstr>
      <vt:lpstr>PowerPoint 簡報</vt:lpstr>
      <vt:lpstr>PowerPoint 簡報</vt:lpstr>
      <vt:lpstr>檢測項目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平板使用說明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2023-08-28T00:40:27Z</dcterms:created>
  <dcterms:modified xsi:type="dcterms:W3CDTF">2025-09-01T06:23:20Z</dcterms:modified>
</cp:coreProperties>
</file>