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6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1F48F5-AAB0-47A6-93CC-B60589CDAC46}"/>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A524D1A7-9D95-4423-831D-39E2FF195E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F9AA20DD-5EA5-4B45-8099-CE5F38756E03}"/>
              </a:ext>
            </a:extLst>
          </p:cNvPr>
          <p:cNvSpPr>
            <a:spLocks noGrp="1"/>
          </p:cNvSpPr>
          <p:nvPr>
            <p:ph type="dt" sz="half" idx="10"/>
          </p:nvPr>
        </p:nvSpPr>
        <p:spPr/>
        <p:txBody>
          <a:bodyPr/>
          <a:lstStyle/>
          <a:p>
            <a:fld id="{373E19B3-9D17-4C32-BEF8-5A88166E2BAE}" type="datetimeFigureOut">
              <a:rPr lang="zh-TW" altLang="en-US" smtClean="0"/>
              <a:t>2025/10/3</a:t>
            </a:fld>
            <a:endParaRPr lang="zh-TW" altLang="en-US"/>
          </a:p>
        </p:txBody>
      </p:sp>
      <p:sp>
        <p:nvSpPr>
          <p:cNvPr id="5" name="頁尾版面配置區 4">
            <a:extLst>
              <a:ext uri="{FF2B5EF4-FFF2-40B4-BE49-F238E27FC236}">
                <a16:creationId xmlns:a16="http://schemas.microsoft.com/office/drawing/2014/main" id="{D43FA581-F41A-475E-A0CE-6988440C879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D4CC934-3367-4980-84B5-4FB2F607B95B}"/>
              </a:ext>
            </a:extLst>
          </p:cNvPr>
          <p:cNvSpPr>
            <a:spLocks noGrp="1"/>
          </p:cNvSpPr>
          <p:nvPr>
            <p:ph type="sldNum" sz="quarter" idx="12"/>
          </p:nvPr>
        </p:nvSpPr>
        <p:spPr/>
        <p:txBody>
          <a:bodyPr/>
          <a:lstStyle/>
          <a:p>
            <a:fld id="{15EFD288-9D04-48DE-BB8B-22971507C46A}" type="slidenum">
              <a:rPr lang="zh-TW" altLang="en-US" smtClean="0"/>
              <a:t>‹#›</a:t>
            </a:fld>
            <a:endParaRPr lang="zh-TW" altLang="en-US"/>
          </a:p>
        </p:txBody>
      </p:sp>
    </p:spTree>
    <p:extLst>
      <p:ext uri="{BB962C8B-B14F-4D97-AF65-F5344CB8AC3E}">
        <p14:creationId xmlns:p14="http://schemas.microsoft.com/office/powerpoint/2010/main" val="373361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D9C539-8841-4E03-A8B6-22217777F55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1B004CB8-254D-4F63-86EE-7431CAAB6569}"/>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4A77F30-3C2F-445A-A90C-F7009003A787}"/>
              </a:ext>
            </a:extLst>
          </p:cNvPr>
          <p:cNvSpPr>
            <a:spLocks noGrp="1"/>
          </p:cNvSpPr>
          <p:nvPr>
            <p:ph type="dt" sz="half" idx="10"/>
          </p:nvPr>
        </p:nvSpPr>
        <p:spPr/>
        <p:txBody>
          <a:bodyPr/>
          <a:lstStyle/>
          <a:p>
            <a:fld id="{373E19B3-9D17-4C32-BEF8-5A88166E2BAE}" type="datetimeFigureOut">
              <a:rPr lang="zh-TW" altLang="en-US" smtClean="0"/>
              <a:t>2025/10/3</a:t>
            </a:fld>
            <a:endParaRPr lang="zh-TW" altLang="en-US"/>
          </a:p>
        </p:txBody>
      </p:sp>
      <p:sp>
        <p:nvSpPr>
          <p:cNvPr id="5" name="頁尾版面配置區 4">
            <a:extLst>
              <a:ext uri="{FF2B5EF4-FFF2-40B4-BE49-F238E27FC236}">
                <a16:creationId xmlns:a16="http://schemas.microsoft.com/office/drawing/2014/main" id="{BEAFF9EB-73C8-48DF-93E0-A0BF91580B1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BB94F6F-C3B4-46E7-B1FB-CB8ACD32E8F7}"/>
              </a:ext>
            </a:extLst>
          </p:cNvPr>
          <p:cNvSpPr>
            <a:spLocks noGrp="1"/>
          </p:cNvSpPr>
          <p:nvPr>
            <p:ph type="sldNum" sz="quarter" idx="12"/>
          </p:nvPr>
        </p:nvSpPr>
        <p:spPr/>
        <p:txBody>
          <a:bodyPr/>
          <a:lstStyle/>
          <a:p>
            <a:fld id="{15EFD288-9D04-48DE-BB8B-22971507C46A}" type="slidenum">
              <a:rPr lang="zh-TW" altLang="en-US" smtClean="0"/>
              <a:t>‹#›</a:t>
            </a:fld>
            <a:endParaRPr lang="zh-TW" altLang="en-US"/>
          </a:p>
        </p:txBody>
      </p:sp>
    </p:spTree>
    <p:extLst>
      <p:ext uri="{BB962C8B-B14F-4D97-AF65-F5344CB8AC3E}">
        <p14:creationId xmlns:p14="http://schemas.microsoft.com/office/powerpoint/2010/main" val="360432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934F88F-DFD9-4F45-8549-07170DAA549A}"/>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91DE3203-52B7-457B-AB3D-CA743A94B1CA}"/>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6A6D367-0417-4297-96BF-A3DEA31F6655}"/>
              </a:ext>
            </a:extLst>
          </p:cNvPr>
          <p:cNvSpPr>
            <a:spLocks noGrp="1"/>
          </p:cNvSpPr>
          <p:nvPr>
            <p:ph type="dt" sz="half" idx="10"/>
          </p:nvPr>
        </p:nvSpPr>
        <p:spPr/>
        <p:txBody>
          <a:bodyPr/>
          <a:lstStyle/>
          <a:p>
            <a:fld id="{373E19B3-9D17-4C32-BEF8-5A88166E2BAE}" type="datetimeFigureOut">
              <a:rPr lang="zh-TW" altLang="en-US" smtClean="0"/>
              <a:t>2025/10/3</a:t>
            </a:fld>
            <a:endParaRPr lang="zh-TW" altLang="en-US"/>
          </a:p>
        </p:txBody>
      </p:sp>
      <p:sp>
        <p:nvSpPr>
          <p:cNvPr id="5" name="頁尾版面配置區 4">
            <a:extLst>
              <a:ext uri="{FF2B5EF4-FFF2-40B4-BE49-F238E27FC236}">
                <a16:creationId xmlns:a16="http://schemas.microsoft.com/office/drawing/2014/main" id="{6E0F0320-6E50-4112-AA30-E739E8BCB3E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66EF923-8B2E-4D2F-B040-18A3737654DF}"/>
              </a:ext>
            </a:extLst>
          </p:cNvPr>
          <p:cNvSpPr>
            <a:spLocks noGrp="1"/>
          </p:cNvSpPr>
          <p:nvPr>
            <p:ph type="sldNum" sz="quarter" idx="12"/>
          </p:nvPr>
        </p:nvSpPr>
        <p:spPr/>
        <p:txBody>
          <a:bodyPr/>
          <a:lstStyle/>
          <a:p>
            <a:fld id="{15EFD288-9D04-48DE-BB8B-22971507C46A}" type="slidenum">
              <a:rPr lang="zh-TW" altLang="en-US" smtClean="0"/>
              <a:t>‹#›</a:t>
            </a:fld>
            <a:endParaRPr lang="zh-TW" altLang="en-US"/>
          </a:p>
        </p:txBody>
      </p:sp>
    </p:spTree>
    <p:extLst>
      <p:ext uri="{BB962C8B-B14F-4D97-AF65-F5344CB8AC3E}">
        <p14:creationId xmlns:p14="http://schemas.microsoft.com/office/powerpoint/2010/main" val="143759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A94DB5-C36E-4525-BA0C-7D1C1FF2477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470B5FC-00F6-482C-A50A-F82874690BF1}"/>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3EDEC65-92D7-441B-88FF-BED1226971E1}"/>
              </a:ext>
            </a:extLst>
          </p:cNvPr>
          <p:cNvSpPr>
            <a:spLocks noGrp="1"/>
          </p:cNvSpPr>
          <p:nvPr>
            <p:ph type="dt" sz="half" idx="10"/>
          </p:nvPr>
        </p:nvSpPr>
        <p:spPr/>
        <p:txBody>
          <a:bodyPr/>
          <a:lstStyle/>
          <a:p>
            <a:fld id="{373E19B3-9D17-4C32-BEF8-5A88166E2BAE}" type="datetimeFigureOut">
              <a:rPr lang="zh-TW" altLang="en-US" smtClean="0"/>
              <a:t>2025/10/3</a:t>
            </a:fld>
            <a:endParaRPr lang="zh-TW" altLang="en-US"/>
          </a:p>
        </p:txBody>
      </p:sp>
      <p:sp>
        <p:nvSpPr>
          <p:cNvPr id="5" name="頁尾版面配置區 4">
            <a:extLst>
              <a:ext uri="{FF2B5EF4-FFF2-40B4-BE49-F238E27FC236}">
                <a16:creationId xmlns:a16="http://schemas.microsoft.com/office/drawing/2014/main" id="{3D89A570-6DB9-42B3-A3F3-F6194DB86CC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F8360DF-9F46-447F-82B9-3C71DE5B85E6}"/>
              </a:ext>
            </a:extLst>
          </p:cNvPr>
          <p:cNvSpPr>
            <a:spLocks noGrp="1"/>
          </p:cNvSpPr>
          <p:nvPr>
            <p:ph type="sldNum" sz="quarter" idx="12"/>
          </p:nvPr>
        </p:nvSpPr>
        <p:spPr/>
        <p:txBody>
          <a:bodyPr/>
          <a:lstStyle/>
          <a:p>
            <a:fld id="{15EFD288-9D04-48DE-BB8B-22971507C46A}" type="slidenum">
              <a:rPr lang="zh-TW" altLang="en-US" smtClean="0"/>
              <a:t>‹#›</a:t>
            </a:fld>
            <a:endParaRPr lang="zh-TW" altLang="en-US"/>
          </a:p>
        </p:txBody>
      </p:sp>
    </p:spTree>
    <p:extLst>
      <p:ext uri="{BB962C8B-B14F-4D97-AF65-F5344CB8AC3E}">
        <p14:creationId xmlns:p14="http://schemas.microsoft.com/office/powerpoint/2010/main" val="273192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B00F40-6077-4F69-84A2-FC7F02EFF04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A277C234-A042-4EE8-8717-E0235D4746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FCB425A3-2679-439D-BE77-135A4C150442}"/>
              </a:ext>
            </a:extLst>
          </p:cNvPr>
          <p:cNvSpPr>
            <a:spLocks noGrp="1"/>
          </p:cNvSpPr>
          <p:nvPr>
            <p:ph type="dt" sz="half" idx="10"/>
          </p:nvPr>
        </p:nvSpPr>
        <p:spPr/>
        <p:txBody>
          <a:bodyPr/>
          <a:lstStyle/>
          <a:p>
            <a:fld id="{373E19B3-9D17-4C32-BEF8-5A88166E2BAE}" type="datetimeFigureOut">
              <a:rPr lang="zh-TW" altLang="en-US" smtClean="0"/>
              <a:t>2025/10/3</a:t>
            </a:fld>
            <a:endParaRPr lang="zh-TW" altLang="en-US"/>
          </a:p>
        </p:txBody>
      </p:sp>
      <p:sp>
        <p:nvSpPr>
          <p:cNvPr id="5" name="頁尾版面配置區 4">
            <a:extLst>
              <a:ext uri="{FF2B5EF4-FFF2-40B4-BE49-F238E27FC236}">
                <a16:creationId xmlns:a16="http://schemas.microsoft.com/office/drawing/2014/main" id="{6D90ECE4-E7DC-4F4B-A782-42D90E01F14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DA667CB-BDCE-47D1-BDEE-8BC21828265D}"/>
              </a:ext>
            </a:extLst>
          </p:cNvPr>
          <p:cNvSpPr>
            <a:spLocks noGrp="1"/>
          </p:cNvSpPr>
          <p:nvPr>
            <p:ph type="sldNum" sz="quarter" idx="12"/>
          </p:nvPr>
        </p:nvSpPr>
        <p:spPr/>
        <p:txBody>
          <a:bodyPr/>
          <a:lstStyle/>
          <a:p>
            <a:fld id="{15EFD288-9D04-48DE-BB8B-22971507C46A}" type="slidenum">
              <a:rPr lang="zh-TW" altLang="en-US" smtClean="0"/>
              <a:t>‹#›</a:t>
            </a:fld>
            <a:endParaRPr lang="zh-TW" altLang="en-US"/>
          </a:p>
        </p:txBody>
      </p:sp>
    </p:spTree>
    <p:extLst>
      <p:ext uri="{BB962C8B-B14F-4D97-AF65-F5344CB8AC3E}">
        <p14:creationId xmlns:p14="http://schemas.microsoft.com/office/powerpoint/2010/main" val="185141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D732B6-7146-4872-91BE-AA607139119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384BCFA-FA47-4935-9E3C-AB3603215939}"/>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9248994D-23FD-4AC2-9416-9EE1BC2C0FF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1E01F937-7E11-4A4E-9D30-C0C57A4A477E}"/>
              </a:ext>
            </a:extLst>
          </p:cNvPr>
          <p:cNvSpPr>
            <a:spLocks noGrp="1"/>
          </p:cNvSpPr>
          <p:nvPr>
            <p:ph type="dt" sz="half" idx="10"/>
          </p:nvPr>
        </p:nvSpPr>
        <p:spPr/>
        <p:txBody>
          <a:bodyPr/>
          <a:lstStyle/>
          <a:p>
            <a:fld id="{373E19B3-9D17-4C32-BEF8-5A88166E2BAE}" type="datetimeFigureOut">
              <a:rPr lang="zh-TW" altLang="en-US" smtClean="0"/>
              <a:t>2025/10/3</a:t>
            </a:fld>
            <a:endParaRPr lang="zh-TW" altLang="en-US"/>
          </a:p>
        </p:txBody>
      </p:sp>
      <p:sp>
        <p:nvSpPr>
          <p:cNvPr id="6" name="頁尾版面配置區 5">
            <a:extLst>
              <a:ext uri="{FF2B5EF4-FFF2-40B4-BE49-F238E27FC236}">
                <a16:creationId xmlns:a16="http://schemas.microsoft.com/office/drawing/2014/main" id="{0D4A403B-42A4-489C-AA8E-17EA6F4054F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9AB26D5-458C-4538-A33A-F9FE4E806FF3}"/>
              </a:ext>
            </a:extLst>
          </p:cNvPr>
          <p:cNvSpPr>
            <a:spLocks noGrp="1"/>
          </p:cNvSpPr>
          <p:nvPr>
            <p:ph type="sldNum" sz="quarter" idx="12"/>
          </p:nvPr>
        </p:nvSpPr>
        <p:spPr/>
        <p:txBody>
          <a:bodyPr/>
          <a:lstStyle/>
          <a:p>
            <a:fld id="{15EFD288-9D04-48DE-BB8B-22971507C46A}" type="slidenum">
              <a:rPr lang="zh-TW" altLang="en-US" smtClean="0"/>
              <a:t>‹#›</a:t>
            </a:fld>
            <a:endParaRPr lang="zh-TW" altLang="en-US"/>
          </a:p>
        </p:txBody>
      </p:sp>
    </p:spTree>
    <p:extLst>
      <p:ext uri="{BB962C8B-B14F-4D97-AF65-F5344CB8AC3E}">
        <p14:creationId xmlns:p14="http://schemas.microsoft.com/office/powerpoint/2010/main" val="139068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4B4D88-8D51-4787-809F-D7F6604D6815}"/>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F80628C-A537-4256-AC5F-BC860A1B32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E062D2BD-500C-41C0-A8B6-03C8FA601CF6}"/>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B39F0152-6BD7-4B68-BFA2-AB52693412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5EACACC-4A2A-4CCA-9C55-4789E15CC788}"/>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6B637060-E2F9-4131-B40A-3147812C8D6B}"/>
              </a:ext>
            </a:extLst>
          </p:cNvPr>
          <p:cNvSpPr>
            <a:spLocks noGrp="1"/>
          </p:cNvSpPr>
          <p:nvPr>
            <p:ph type="dt" sz="half" idx="10"/>
          </p:nvPr>
        </p:nvSpPr>
        <p:spPr/>
        <p:txBody>
          <a:bodyPr/>
          <a:lstStyle/>
          <a:p>
            <a:fld id="{373E19B3-9D17-4C32-BEF8-5A88166E2BAE}" type="datetimeFigureOut">
              <a:rPr lang="zh-TW" altLang="en-US" smtClean="0"/>
              <a:t>2025/10/3</a:t>
            </a:fld>
            <a:endParaRPr lang="zh-TW" altLang="en-US"/>
          </a:p>
        </p:txBody>
      </p:sp>
      <p:sp>
        <p:nvSpPr>
          <p:cNvPr id="8" name="頁尾版面配置區 7">
            <a:extLst>
              <a:ext uri="{FF2B5EF4-FFF2-40B4-BE49-F238E27FC236}">
                <a16:creationId xmlns:a16="http://schemas.microsoft.com/office/drawing/2014/main" id="{D65B5ADB-F2ED-432F-814E-DB584FA6968D}"/>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D403B356-EE1F-4171-B169-22BA83DBF96E}"/>
              </a:ext>
            </a:extLst>
          </p:cNvPr>
          <p:cNvSpPr>
            <a:spLocks noGrp="1"/>
          </p:cNvSpPr>
          <p:nvPr>
            <p:ph type="sldNum" sz="quarter" idx="12"/>
          </p:nvPr>
        </p:nvSpPr>
        <p:spPr/>
        <p:txBody>
          <a:bodyPr/>
          <a:lstStyle/>
          <a:p>
            <a:fld id="{15EFD288-9D04-48DE-BB8B-22971507C46A}" type="slidenum">
              <a:rPr lang="zh-TW" altLang="en-US" smtClean="0"/>
              <a:t>‹#›</a:t>
            </a:fld>
            <a:endParaRPr lang="zh-TW" altLang="en-US"/>
          </a:p>
        </p:txBody>
      </p:sp>
    </p:spTree>
    <p:extLst>
      <p:ext uri="{BB962C8B-B14F-4D97-AF65-F5344CB8AC3E}">
        <p14:creationId xmlns:p14="http://schemas.microsoft.com/office/powerpoint/2010/main" val="117193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20DD98-F72C-4709-8B1E-120434D62F37}"/>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2891C55-3B69-477A-BB90-6DC7F9D0010B}"/>
              </a:ext>
            </a:extLst>
          </p:cNvPr>
          <p:cNvSpPr>
            <a:spLocks noGrp="1"/>
          </p:cNvSpPr>
          <p:nvPr>
            <p:ph type="dt" sz="half" idx="10"/>
          </p:nvPr>
        </p:nvSpPr>
        <p:spPr/>
        <p:txBody>
          <a:bodyPr/>
          <a:lstStyle/>
          <a:p>
            <a:fld id="{373E19B3-9D17-4C32-BEF8-5A88166E2BAE}" type="datetimeFigureOut">
              <a:rPr lang="zh-TW" altLang="en-US" smtClean="0"/>
              <a:t>2025/10/3</a:t>
            </a:fld>
            <a:endParaRPr lang="zh-TW" altLang="en-US"/>
          </a:p>
        </p:txBody>
      </p:sp>
      <p:sp>
        <p:nvSpPr>
          <p:cNvPr id="4" name="頁尾版面配置區 3">
            <a:extLst>
              <a:ext uri="{FF2B5EF4-FFF2-40B4-BE49-F238E27FC236}">
                <a16:creationId xmlns:a16="http://schemas.microsoft.com/office/drawing/2014/main" id="{8685FE32-846B-45B4-83B0-C5F092995D5A}"/>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3F6FFE6E-75E4-4A05-8D3F-0BCFF9A37BE4}"/>
              </a:ext>
            </a:extLst>
          </p:cNvPr>
          <p:cNvSpPr>
            <a:spLocks noGrp="1"/>
          </p:cNvSpPr>
          <p:nvPr>
            <p:ph type="sldNum" sz="quarter" idx="12"/>
          </p:nvPr>
        </p:nvSpPr>
        <p:spPr/>
        <p:txBody>
          <a:bodyPr/>
          <a:lstStyle/>
          <a:p>
            <a:fld id="{15EFD288-9D04-48DE-BB8B-22971507C46A}" type="slidenum">
              <a:rPr lang="zh-TW" altLang="en-US" smtClean="0"/>
              <a:t>‹#›</a:t>
            </a:fld>
            <a:endParaRPr lang="zh-TW" altLang="en-US"/>
          </a:p>
        </p:txBody>
      </p:sp>
    </p:spTree>
    <p:extLst>
      <p:ext uri="{BB962C8B-B14F-4D97-AF65-F5344CB8AC3E}">
        <p14:creationId xmlns:p14="http://schemas.microsoft.com/office/powerpoint/2010/main" val="293714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476024BB-3AB3-4C93-8866-4E6B0F497667}"/>
              </a:ext>
            </a:extLst>
          </p:cNvPr>
          <p:cNvSpPr>
            <a:spLocks noGrp="1"/>
          </p:cNvSpPr>
          <p:nvPr>
            <p:ph type="dt" sz="half" idx="10"/>
          </p:nvPr>
        </p:nvSpPr>
        <p:spPr/>
        <p:txBody>
          <a:bodyPr/>
          <a:lstStyle/>
          <a:p>
            <a:fld id="{373E19B3-9D17-4C32-BEF8-5A88166E2BAE}" type="datetimeFigureOut">
              <a:rPr lang="zh-TW" altLang="en-US" smtClean="0"/>
              <a:t>2025/10/3</a:t>
            </a:fld>
            <a:endParaRPr lang="zh-TW" altLang="en-US"/>
          </a:p>
        </p:txBody>
      </p:sp>
      <p:sp>
        <p:nvSpPr>
          <p:cNvPr id="3" name="頁尾版面配置區 2">
            <a:extLst>
              <a:ext uri="{FF2B5EF4-FFF2-40B4-BE49-F238E27FC236}">
                <a16:creationId xmlns:a16="http://schemas.microsoft.com/office/drawing/2014/main" id="{4731332F-7B57-487D-B700-1E583DA83828}"/>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BAEE37DE-5AFF-4E34-9DDB-01EB0668C4C2}"/>
              </a:ext>
            </a:extLst>
          </p:cNvPr>
          <p:cNvSpPr>
            <a:spLocks noGrp="1"/>
          </p:cNvSpPr>
          <p:nvPr>
            <p:ph type="sldNum" sz="quarter" idx="12"/>
          </p:nvPr>
        </p:nvSpPr>
        <p:spPr/>
        <p:txBody>
          <a:bodyPr/>
          <a:lstStyle/>
          <a:p>
            <a:fld id="{15EFD288-9D04-48DE-BB8B-22971507C46A}" type="slidenum">
              <a:rPr lang="zh-TW" altLang="en-US" smtClean="0"/>
              <a:t>‹#›</a:t>
            </a:fld>
            <a:endParaRPr lang="zh-TW" altLang="en-US"/>
          </a:p>
        </p:txBody>
      </p:sp>
    </p:spTree>
    <p:extLst>
      <p:ext uri="{BB962C8B-B14F-4D97-AF65-F5344CB8AC3E}">
        <p14:creationId xmlns:p14="http://schemas.microsoft.com/office/powerpoint/2010/main" val="337791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89A9E2-D004-4E5A-AC54-D70336AECCF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6A37A2B-AF46-4CBE-AA05-B2142EA2E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80EB840-6993-4BEF-A1FE-784AE0882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F15DB83-26B8-460A-88B1-8F3002D6E375}"/>
              </a:ext>
            </a:extLst>
          </p:cNvPr>
          <p:cNvSpPr>
            <a:spLocks noGrp="1"/>
          </p:cNvSpPr>
          <p:nvPr>
            <p:ph type="dt" sz="half" idx="10"/>
          </p:nvPr>
        </p:nvSpPr>
        <p:spPr/>
        <p:txBody>
          <a:bodyPr/>
          <a:lstStyle/>
          <a:p>
            <a:fld id="{373E19B3-9D17-4C32-BEF8-5A88166E2BAE}" type="datetimeFigureOut">
              <a:rPr lang="zh-TW" altLang="en-US" smtClean="0"/>
              <a:t>2025/10/3</a:t>
            </a:fld>
            <a:endParaRPr lang="zh-TW" altLang="en-US"/>
          </a:p>
        </p:txBody>
      </p:sp>
      <p:sp>
        <p:nvSpPr>
          <p:cNvPr id="6" name="頁尾版面配置區 5">
            <a:extLst>
              <a:ext uri="{FF2B5EF4-FFF2-40B4-BE49-F238E27FC236}">
                <a16:creationId xmlns:a16="http://schemas.microsoft.com/office/drawing/2014/main" id="{8A96A1EC-DBF9-42F9-B4AA-E3E350FCB26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88A5717-33FD-43C3-8912-D4271707B4FA}"/>
              </a:ext>
            </a:extLst>
          </p:cNvPr>
          <p:cNvSpPr>
            <a:spLocks noGrp="1"/>
          </p:cNvSpPr>
          <p:nvPr>
            <p:ph type="sldNum" sz="quarter" idx="12"/>
          </p:nvPr>
        </p:nvSpPr>
        <p:spPr/>
        <p:txBody>
          <a:bodyPr/>
          <a:lstStyle/>
          <a:p>
            <a:fld id="{15EFD288-9D04-48DE-BB8B-22971507C46A}" type="slidenum">
              <a:rPr lang="zh-TW" altLang="en-US" smtClean="0"/>
              <a:t>‹#›</a:t>
            </a:fld>
            <a:endParaRPr lang="zh-TW" altLang="en-US"/>
          </a:p>
        </p:txBody>
      </p:sp>
    </p:spTree>
    <p:extLst>
      <p:ext uri="{BB962C8B-B14F-4D97-AF65-F5344CB8AC3E}">
        <p14:creationId xmlns:p14="http://schemas.microsoft.com/office/powerpoint/2010/main" val="323725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C5DC2A-5CE2-40D5-A41D-26DB913344F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08F9F47-FFD1-4A4C-8203-67C8B5A069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D1AB2AF0-703F-43F9-9982-9AD8819D3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BFC92547-2C2B-4BCF-9013-F2E4328E908B}"/>
              </a:ext>
            </a:extLst>
          </p:cNvPr>
          <p:cNvSpPr>
            <a:spLocks noGrp="1"/>
          </p:cNvSpPr>
          <p:nvPr>
            <p:ph type="dt" sz="half" idx="10"/>
          </p:nvPr>
        </p:nvSpPr>
        <p:spPr/>
        <p:txBody>
          <a:bodyPr/>
          <a:lstStyle/>
          <a:p>
            <a:fld id="{373E19B3-9D17-4C32-BEF8-5A88166E2BAE}" type="datetimeFigureOut">
              <a:rPr lang="zh-TW" altLang="en-US" smtClean="0"/>
              <a:t>2025/10/3</a:t>
            </a:fld>
            <a:endParaRPr lang="zh-TW" altLang="en-US"/>
          </a:p>
        </p:txBody>
      </p:sp>
      <p:sp>
        <p:nvSpPr>
          <p:cNvPr id="6" name="頁尾版面配置區 5">
            <a:extLst>
              <a:ext uri="{FF2B5EF4-FFF2-40B4-BE49-F238E27FC236}">
                <a16:creationId xmlns:a16="http://schemas.microsoft.com/office/drawing/2014/main" id="{1C325024-A00F-451E-B30D-3EEB8F5D3DB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6BA7F43-13AC-4E06-84FC-F76FA215C89D}"/>
              </a:ext>
            </a:extLst>
          </p:cNvPr>
          <p:cNvSpPr>
            <a:spLocks noGrp="1"/>
          </p:cNvSpPr>
          <p:nvPr>
            <p:ph type="sldNum" sz="quarter" idx="12"/>
          </p:nvPr>
        </p:nvSpPr>
        <p:spPr/>
        <p:txBody>
          <a:bodyPr/>
          <a:lstStyle/>
          <a:p>
            <a:fld id="{15EFD288-9D04-48DE-BB8B-22971507C46A}" type="slidenum">
              <a:rPr lang="zh-TW" altLang="en-US" smtClean="0"/>
              <a:t>‹#›</a:t>
            </a:fld>
            <a:endParaRPr lang="zh-TW" altLang="en-US"/>
          </a:p>
        </p:txBody>
      </p:sp>
    </p:spTree>
    <p:extLst>
      <p:ext uri="{BB962C8B-B14F-4D97-AF65-F5344CB8AC3E}">
        <p14:creationId xmlns:p14="http://schemas.microsoft.com/office/powerpoint/2010/main" val="413828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89B1726A-281F-4372-9FE1-2E53D09A2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FF99664-D8CE-4082-9880-D19437718A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2F3FD1E-A502-44E9-B3BC-51AF66EC3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E19B3-9D17-4C32-BEF8-5A88166E2BAE}" type="datetimeFigureOut">
              <a:rPr lang="zh-TW" altLang="en-US" smtClean="0"/>
              <a:t>2025/10/3</a:t>
            </a:fld>
            <a:endParaRPr lang="zh-TW" altLang="en-US"/>
          </a:p>
        </p:txBody>
      </p:sp>
      <p:sp>
        <p:nvSpPr>
          <p:cNvPr id="5" name="頁尾版面配置區 4">
            <a:extLst>
              <a:ext uri="{FF2B5EF4-FFF2-40B4-BE49-F238E27FC236}">
                <a16:creationId xmlns:a16="http://schemas.microsoft.com/office/drawing/2014/main" id="{8A2413E5-BB09-4526-AE6F-067ED38129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817A4C8A-F2B2-42CA-9197-31F5BEA5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FD288-9D04-48DE-BB8B-22971507C46A}" type="slidenum">
              <a:rPr lang="zh-TW" altLang="en-US" smtClean="0"/>
              <a:t>‹#›</a:t>
            </a:fld>
            <a:endParaRPr lang="zh-TW" altLang="en-US"/>
          </a:p>
        </p:txBody>
      </p:sp>
    </p:spTree>
    <p:extLst>
      <p:ext uri="{BB962C8B-B14F-4D97-AF65-F5344CB8AC3E}">
        <p14:creationId xmlns:p14="http://schemas.microsoft.com/office/powerpoint/2010/main" val="49841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FE1B3D-2FBF-4A84-9108-0C583BE6E747}"/>
              </a:ext>
            </a:extLst>
          </p:cNvPr>
          <p:cNvSpPr>
            <a:spLocks noGrp="1"/>
          </p:cNvSpPr>
          <p:nvPr>
            <p:ph type="ctrTitle"/>
          </p:nvPr>
        </p:nvSpPr>
        <p:spPr>
          <a:xfrm>
            <a:off x="1524000" y="1122363"/>
            <a:ext cx="9144000" cy="843597"/>
          </a:xfrm>
        </p:spPr>
        <p:txBody>
          <a:bodyPr>
            <a:normAutofit fontScale="90000"/>
          </a:bodyPr>
          <a:lstStyle/>
          <a:p>
            <a:r>
              <a:rPr lang="zh-TW" altLang="en-US" dirty="0">
                <a:solidFill>
                  <a:srgbClr val="0070C0"/>
                </a:solidFill>
                <a:latin typeface="華康粗圓體" panose="020F0709000000000000" pitchFamily="49" charset="-120"/>
                <a:ea typeface="華康粗圓體" panose="020F0709000000000000" pitchFamily="49" charset="-120"/>
              </a:rPr>
              <a:t>職場達人活動介紹</a:t>
            </a:r>
          </a:p>
        </p:txBody>
      </p:sp>
      <p:sp>
        <p:nvSpPr>
          <p:cNvPr id="3" name="副標題 2">
            <a:extLst>
              <a:ext uri="{FF2B5EF4-FFF2-40B4-BE49-F238E27FC236}">
                <a16:creationId xmlns:a16="http://schemas.microsoft.com/office/drawing/2014/main" id="{F55A357B-DA0B-477E-B267-E2111BF77F58}"/>
              </a:ext>
            </a:extLst>
          </p:cNvPr>
          <p:cNvSpPr>
            <a:spLocks noGrp="1"/>
          </p:cNvSpPr>
          <p:nvPr>
            <p:ph type="subTitle" idx="1"/>
          </p:nvPr>
        </p:nvSpPr>
        <p:spPr>
          <a:xfrm>
            <a:off x="1524000" y="2084832"/>
            <a:ext cx="9144000" cy="4462272"/>
          </a:xfrm>
        </p:spPr>
        <p:txBody>
          <a:bodyPr>
            <a:normAutofit lnSpcReduction="10000"/>
          </a:bodyPr>
          <a:lstStyle/>
          <a:p>
            <a:pPr algn="l"/>
            <a:r>
              <a:rPr lang="zh-TW" altLang="en-US" b="0" i="0" u="none" strike="noStrike" baseline="0" dirty="0">
                <a:solidFill>
                  <a:srgbClr val="000000"/>
                </a:solidFill>
                <a:latin typeface="微軟正黑體" panose="020B0604030504040204" pitchFamily="34" charset="-120"/>
                <a:ea typeface="微軟正黑體" panose="020B0604030504040204" pitchFamily="34" charset="-120"/>
              </a:rPr>
              <a:t>一、本計畫為國際扶輪</a:t>
            </a:r>
            <a:r>
              <a:rPr lang="en-US" altLang="zh-TW" b="0" i="0" u="none" strike="noStrike" baseline="0" dirty="0">
                <a:solidFill>
                  <a:srgbClr val="000000"/>
                </a:solidFill>
                <a:latin typeface="微軟正黑體" panose="020B0604030504040204" pitchFamily="34" charset="-120"/>
                <a:ea typeface="微軟正黑體" panose="020B0604030504040204" pitchFamily="34" charset="-120"/>
              </a:rPr>
              <a:t>3502</a:t>
            </a:r>
            <a:r>
              <a:rPr lang="zh-TW" altLang="en-US" b="0" i="0" u="none" strike="noStrike" baseline="0" dirty="0">
                <a:solidFill>
                  <a:srgbClr val="000000"/>
                </a:solidFill>
                <a:latin typeface="微軟正黑體" panose="020B0604030504040204" pitchFamily="34" charset="-120"/>
                <a:ea typeface="微軟正黑體" panose="020B0604030504040204" pitchFamily="34" charset="-120"/>
              </a:rPr>
              <a:t>地區之社區服務計畫，扶輪社之社友組成為來自各行各業不同職業之精英，在各自職場中有專業的技能與實務的經驗，藉由此項資源提供給在學的同學對於職場生涯規劃有更進一步的認識與啟發。</a:t>
            </a:r>
            <a:endParaRPr lang="en-US" altLang="zh-TW" b="0" i="0" u="none" strike="noStrike" baseline="0" dirty="0">
              <a:solidFill>
                <a:srgbClr val="000000"/>
              </a:solidFill>
              <a:latin typeface="微軟正黑體" panose="020B0604030504040204" pitchFamily="34" charset="-120"/>
              <a:ea typeface="微軟正黑體" panose="020B0604030504040204" pitchFamily="34" charset="-120"/>
            </a:endParaRPr>
          </a:p>
          <a:p>
            <a:pPr algn="l"/>
            <a:r>
              <a:rPr lang="zh-TW" altLang="en-US" dirty="0">
                <a:latin typeface="微軟正黑體" panose="020B0604030504040204" pitchFamily="34" charset="-120"/>
                <a:ea typeface="微軟正黑體" panose="020B0604030504040204" pitchFamily="34" charset="-120"/>
              </a:rPr>
              <a:t>二、由十五類主題在職之專業職人講師，分享以下內容：</a:t>
            </a:r>
            <a:br>
              <a:rPr lang="en-US" altLang="zh-TW" dirty="0">
                <a:latin typeface="微軟正黑體" panose="020B0604030504040204" pitchFamily="34" charset="-120"/>
                <a:ea typeface="微軟正黑體" panose="020B0604030504040204" pitchFamily="34" charset="-120"/>
              </a:rPr>
            </a:br>
            <a:r>
              <a:rPr lang="en-US" altLang="zh-TW" dirty="0">
                <a:latin typeface="標楷體" panose="03000509000000000000" pitchFamily="65" charset="-120"/>
                <a:ea typeface="標楷體" panose="03000509000000000000" pitchFamily="65" charset="-120"/>
              </a:rPr>
              <a:t>★</a:t>
            </a:r>
            <a:r>
              <a:rPr lang="zh-TW" altLang="en-US" dirty="0">
                <a:latin typeface="微軟正黑體" panose="020B0604030504040204" pitchFamily="34" charset="-120"/>
                <a:ea typeface="微軟正黑體" panose="020B0604030504040204" pitchFamily="34" charset="-120"/>
              </a:rPr>
              <a:t>講述求學過程</a:t>
            </a:r>
            <a:br>
              <a:rPr lang="en-US" altLang="zh-TW" dirty="0">
                <a:latin typeface="微軟正黑體" panose="020B0604030504040204" pitchFamily="34" charset="-120"/>
                <a:ea typeface="微軟正黑體" panose="020B0604030504040204" pitchFamily="34" charset="-120"/>
              </a:rPr>
            </a:br>
            <a:r>
              <a:rPr lang="en-US" altLang="zh-TW" dirty="0">
                <a:latin typeface="標楷體" panose="03000509000000000000" pitchFamily="65" charset="-120"/>
                <a:ea typeface="標楷體" panose="03000509000000000000" pitchFamily="65" charset="-120"/>
              </a:rPr>
              <a:t>★</a:t>
            </a:r>
            <a:r>
              <a:rPr lang="zh-TW" altLang="en-US" dirty="0">
                <a:latin typeface="微軟正黑體" panose="020B0604030504040204" pitchFamily="34" charset="-120"/>
                <a:ea typeface="微軟正黑體" panose="020B0604030504040204" pitchFamily="34" charset="-120"/>
              </a:rPr>
              <a:t>求職經歷</a:t>
            </a:r>
            <a:br>
              <a:rPr lang="en-US" altLang="zh-TW" dirty="0">
                <a:latin typeface="微軟正黑體" panose="020B0604030504040204" pitchFamily="34" charset="-120"/>
                <a:ea typeface="微軟正黑體" panose="020B0604030504040204" pitchFamily="34" charset="-120"/>
              </a:rPr>
            </a:br>
            <a:r>
              <a:rPr lang="en-US" altLang="zh-TW" dirty="0">
                <a:latin typeface="標楷體" panose="03000509000000000000" pitchFamily="65" charset="-120"/>
                <a:ea typeface="標楷體" panose="03000509000000000000" pitchFamily="65" charset="-120"/>
              </a:rPr>
              <a:t>★</a:t>
            </a:r>
            <a:r>
              <a:rPr lang="zh-TW" altLang="en-US" dirty="0">
                <a:latin typeface="微軟正黑體" panose="020B0604030504040204" pitchFamily="34" charset="-120"/>
                <a:ea typeface="微軟正黑體" panose="020B0604030504040204" pitchFamily="34" charset="-120"/>
              </a:rPr>
              <a:t>面臨困難及挑戰</a:t>
            </a:r>
            <a:br>
              <a:rPr lang="en-US" altLang="zh-TW" dirty="0">
                <a:latin typeface="微軟正黑體" panose="020B0604030504040204" pitchFamily="34" charset="-120"/>
                <a:ea typeface="微軟正黑體" panose="020B0604030504040204" pitchFamily="34" charset="-120"/>
              </a:rPr>
            </a:br>
            <a:r>
              <a:rPr lang="en-US" altLang="zh-TW" dirty="0">
                <a:latin typeface="標楷體" panose="03000509000000000000" pitchFamily="65" charset="-120"/>
                <a:ea typeface="標楷體" panose="03000509000000000000" pitchFamily="65" charset="-120"/>
              </a:rPr>
              <a:t>★</a:t>
            </a:r>
            <a:r>
              <a:rPr lang="zh-TW" altLang="en-US" dirty="0">
                <a:latin typeface="微軟正黑體" panose="020B0604030504040204" pitchFamily="34" charset="-120"/>
                <a:ea typeface="微軟正黑體" panose="020B0604030504040204" pitchFamily="34" charset="-120"/>
              </a:rPr>
              <a:t>職場生存準備與特質</a:t>
            </a:r>
            <a:br>
              <a:rPr lang="en-US" altLang="zh-TW" dirty="0">
                <a:latin typeface="微軟正黑體" panose="020B0604030504040204" pitchFamily="34" charset="-120"/>
                <a:ea typeface="微軟正黑體" panose="020B0604030504040204" pitchFamily="34" charset="-120"/>
              </a:rPr>
            </a:br>
            <a:r>
              <a:rPr lang="en-US" altLang="zh-TW" dirty="0">
                <a:latin typeface="標楷體" panose="03000509000000000000" pitchFamily="65" charset="-120"/>
                <a:ea typeface="標楷體" panose="03000509000000000000" pitchFamily="65" charset="-120"/>
              </a:rPr>
              <a:t>★</a:t>
            </a:r>
            <a:r>
              <a:rPr lang="zh-TW" altLang="en-US" dirty="0">
                <a:latin typeface="微軟正黑體" panose="020B0604030504040204" pitchFamily="34" charset="-120"/>
                <a:ea typeface="微軟正黑體" panose="020B0604030504040204" pitchFamily="34" charset="-120"/>
              </a:rPr>
              <a:t>給同學的建議</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從最實務的經歷給同學最有用的訊息</a:t>
            </a:r>
            <a:endParaRPr lang="en-US" altLang="zh-TW" dirty="0">
              <a:latin typeface="微軟正黑體" panose="020B0604030504040204" pitchFamily="34" charset="-120"/>
              <a:ea typeface="微軟正黑體" panose="020B0604030504040204" pitchFamily="34" charset="-120"/>
            </a:endParaRPr>
          </a:p>
          <a:p>
            <a:pPr algn="l"/>
            <a:endParaRPr lang="en-US" altLang="zh-TW" dirty="0">
              <a:latin typeface="微軟正黑體" panose="020B0604030504040204" pitchFamily="34" charset="-120"/>
              <a:ea typeface="微軟正黑體" panose="020B0604030504040204" pitchFamily="34" charset="-120"/>
            </a:endParaRPr>
          </a:p>
          <a:p>
            <a:pPr algn="l"/>
            <a:r>
              <a:rPr lang="zh-TW" altLang="en-US" sz="2800" dirty="0">
                <a:solidFill>
                  <a:srgbClr val="FF0000"/>
                </a:solidFill>
                <a:latin typeface="華康粗圓體" panose="020F0709000000000000" pitchFamily="49" charset="-120"/>
                <a:ea typeface="華康粗圓體" panose="020F0709000000000000" pitchFamily="49" charset="-120"/>
              </a:rPr>
              <a:t>◎每場次</a:t>
            </a:r>
            <a:r>
              <a:rPr lang="en-US" altLang="zh-TW" sz="2800" dirty="0">
                <a:solidFill>
                  <a:srgbClr val="FF0000"/>
                </a:solidFill>
                <a:latin typeface="華康粗圓體" panose="020F0709000000000000" pitchFamily="49" charset="-120"/>
                <a:ea typeface="華康粗圓體" panose="020F0709000000000000" pitchFamily="49" charset="-120"/>
              </a:rPr>
              <a:t>50</a:t>
            </a:r>
            <a:r>
              <a:rPr lang="zh-TW" altLang="en-US" sz="2800" dirty="0">
                <a:solidFill>
                  <a:srgbClr val="FF0000"/>
                </a:solidFill>
                <a:latin typeface="華康粗圓體" panose="020F0709000000000000" pitchFamily="49" charset="-120"/>
                <a:ea typeface="華康粗圓體" panose="020F0709000000000000" pitchFamily="49" charset="-120"/>
              </a:rPr>
              <a:t>分鐘，每位同學可以從其中選擇</a:t>
            </a:r>
            <a:r>
              <a:rPr lang="en-US" altLang="zh-TW" sz="2800" dirty="0">
                <a:solidFill>
                  <a:srgbClr val="FF0000"/>
                </a:solidFill>
                <a:latin typeface="華康粗圓體" panose="020F0709000000000000" pitchFamily="49" charset="-120"/>
                <a:ea typeface="華康粗圓體" panose="020F0709000000000000" pitchFamily="49" charset="-120"/>
              </a:rPr>
              <a:t>2</a:t>
            </a:r>
            <a:r>
              <a:rPr lang="zh-TW" altLang="en-US" sz="2800" dirty="0">
                <a:solidFill>
                  <a:srgbClr val="FF0000"/>
                </a:solidFill>
                <a:latin typeface="華康粗圓體" panose="020F0709000000000000" pitchFamily="49" charset="-120"/>
                <a:ea typeface="華康粗圓體" panose="020F0709000000000000" pitchFamily="49" charset="-120"/>
              </a:rPr>
              <a:t>場參加。</a:t>
            </a:r>
          </a:p>
          <a:p>
            <a:endParaRPr lang="zh-TW" altLang="en-US" dirty="0"/>
          </a:p>
        </p:txBody>
      </p:sp>
    </p:spTree>
    <p:extLst>
      <p:ext uri="{BB962C8B-B14F-4D97-AF65-F5344CB8AC3E}">
        <p14:creationId xmlns:p14="http://schemas.microsoft.com/office/powerpoint/2010/main" val="164036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0070C0"/>
                </a:solidFill>
                <a:latin typeface="華康粗圓體" panose="020F0709000000000000" pitchFamily="49" charset="-120"/>
                <a:ea typeface="華康粗圓體" panose="020F0709000000000000" pitchFamily="49" charset="-120"/>
              </a:rPr>
              <a:t>8.</a:t>
            </a:r>
            <a:r>
              <a:rPr lang="zh-TW" altLang="en-US" dirty="0">
                <a:solidFill>
                  <a:srgbClr val="0070C0"/>
                </a:solidFill>
                <a:latin typeface="華康粗圓體" panose="020F0709000000000000" pitchFamily="49" charset="-120"/>
                <a:ea typeface="華康粗圓體" panose="020F0709000000000000" pitchFamily="49" charset="-120"/>
              </a:rPr>
              <a:t>藝術學群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en-US" dirty="0">
                <a:solidFill>
                  <a:srgbClr val="0070C0"/>
                </a:solidFill>
                <a:latin typeface="華康粗圓體" panose="020F0709000000000000" pitchFamily="49" charset="-120"/>
                <a:ea typeface="華康粗圓體" panose="020F0709000000000000" pitchFamily="49" charset="-120"/>
              </a:rPr>
              <a:t>藝術</a:t>
            </a:r>
          </a:p>
        </p:txBody>
      </p:sp>
      <p:pic>
        <p:nvPicPr>
          <p:cNvPr id="7" name="內容版面配置區 6">
            <a:extLst>
              <a:ext uri="{FF2B5EF4-FFF2-40B4-BE49-F238E27FC236}">
                <a16:creationId xmlns:a16="http://schemas.microsoft.com/office/drawing/2014/main" id="{CA396B60-2FFE-423C-89ED-795565D069D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074" b="20511"/>
          <a:stretch/>
        </p:blipFill>
        <p:spPr>
          <a:xfrm>
            <a:off x="1627633" y="1197620"/>
            <a:ext cx="9509760" cy="5413492"/>
          </a:xfrm>
        </p:spPr>
      </p:pic>
    </p:spTree>
    <p:extLst>
      <p:ext uri="{BB962C8B-B14F-4D97-AF65-F5344CB8AC3E}">
        <p14:creationId xmlns:p14="http://schemas.microsoft.com/office/powerpoint/2010/main" val="2919411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0070C0"/>
                </a:solidFill>
                <a:latin typeface="華康粗圓體" panose="020F0709000000000000" pitchFamily="49" charset="-120"/>
                <a:ea typeface="華康粗圓體" panose="020F0709000000000000" pitchFamily="49" charset="-120"/>
              </a:rPr>
              <a:t>9.</a:t>
            </a:r>
            <a:r>
              <a:rPr lang="zh-TW" altLang="zh-TW" dirty="0">
                <a:solidFill>
                  <a:srgbClr val="0070C0"/>
                </a:solidFill>
                <a:latin typeface="華康粗圓體" panose="020F0709000000000000" pitchFamily="49" charset="-120"/>
                <a:ea typeface="華康粗圓體" panose="020F0709000000000000" pitchFamily="49" charset="-120"/>
              </a:rPr>
              <a:t>生命科學</a:t>
            </a:r>
            <a:r>
              <a:rPr lang="zh-TW" altLang="en-US" dirty="0">
                <a:solidFill>
                  <a:srgbClr val="0070C0"/>
                </a:solidFill>
                <a:latin typeface="華康粗圓體" panose="020F0709000000000000" pitchFamily="49" charset="-120"/>
                <a:ea typeface="華康粗圓體" panose="020F0709000000000000" pitchFamily="49" charset="-120"/>
              </a:rPr>
              <a:t>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zh-TW" dirty="0">
                <a:solidFill>
                  <a:srgbClr val="0070C0"/>
                </a:solidFill>
                <a:latin typeface="華康粗圓體" panose="020F0709000000000000" pitchFamily="49" charset="-120"/>
                <a:ea typeface="華康粗圓體" panose="020F0709000000000000" pitchFamily="49" charset="-120"/>
              </a:rPr>
              <a:t>生物科技</a:t>
            </a:r>
            <a:endParaRPr lang="zh-TW" altLang="en-US" dirty="0">
              <a:solidFill>
                <a:srgbClr val="0070C0"/>
              </a:solidFill>
              <a:latin typeface="華康粗圓體" panose="020F0709000000000000" pitchFamily="49" charset="-120"/>
              <a:ea typeface="華康粗圓體" panose="020F0709000000000000" pitchFamily="49" charset="-120"/>
            </a:endParaRPr>
          </a:p>
        </p:txBody>
      </p:sp>
      <p:pic>
        <p:nvPicPr>
          <p:cNvPr id="7" name="內容版面配置區 6">
            <a:extLst>
              <a:ext uri="{FF2B5EF4-FFF2-40B4-BE49-F238E27FC236}">
                <a16:creationId xmlns:a16="http://schemas.microsoft.com/office/drawing/2014/main" id="{DFF4D1A1-84E6-4933-9268-BE7A2F8306E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124" b="12298"/>
          <a:stretch/>
        </p:blipFill>
        <p:spPr>
          <a:xfrm>
            <a:off x="1481328" y="1124712"/>
            <a:ext cx="9053544" cy="5522976"/>
          </a:xfrm>
        </p:spPr>
      </p:pic>
    </p:spTree>
    <p:extLst>
      <p:ext uri="{BB962C8B-B14F-4D97-AF65-F5344CB8AC3E}">
        <p14:creationId xmlns:p14="http://schemas.microsoft.com/office/powerpoint/2010/main" val="285708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0070C0"/>
                </a:solidFill>
                <a:latin typeface="華康粗圓體" panose="020F0709000000000000" pitchFamily="49" charset="-120"/>
                <a:ea typeface="華康粗圓體" panose="020F0709000000000000" pitchFamily="49" charset="-120"/>
              </a:rPr>
              <a:t>10.</a:t>
            </a:r>
            <a:r>
              <a:rPr lang="zh-TW" altLang="zh-TW" dirty="0">
                <a:solidFill>
                  <a:srgbClr val="0070C0"/>
                </a:solidFill>
                <a:latin typeface="華康粗圓體" panose="020F0709000000000000" pitchFamily="49" charset="-120"/>
                <a:ea typeface="華康粗圓體" panose="020F0709000000000000" pitchFamily="49" charset="-120"/>
              </a:rPr>
              <a:t>醫藥衛生</a:t>
            </a:r>
            <a:r>
              <a:rPr lang="zh-TW" altLang="en-US" dirty="0">
                <a:solidFill>
                  <a:srgbClr val="0070C0"/>
                </a:solidFill>
                <a:latin typeface="華康粗圓體" panose="020F0709000000000000" pitchFamily="49" charset="-120"/>
                <a:ea typeface="華康粗圓體" panose="020F0709000000000000" pitchFamily="49" charset="-120"/>
              </a:rPr>
              <a:t>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zh-TW" dirty="0">
                <a:solidFill>
                  <a:srgbClr val="0070C0"/>
                </a:solidFill>
                <a:latin typeface="華康粗圓體" panose="020F0709000000000000" pitchFamily="49" charset="-120"/>
                <a:ea typeface="華康粗圓體" panose="020F0709000000000000" pitchFamily="49" charset="-120"/>
              </a:rPr>
              <a:t>醫學</a:t>
            </a:r>
            <a:endParaRPr lang="zh-TW" altLang="en-US" dirty="0">
              <a:solidFill>
                <a:srgbClr val="0070C0"/>
              </a:solidFill>
              <a:latin typeface="華康粗圓體" panose="020F0709000000000000" pitchFamily="49" charset="-120"/>
              <a:ea typeface="華康粗圓體" panose="020F0709000000000000" pitchFamily="49" charset="-120"/>
            </a:endParaRPr>
          </a:p>
        </p:txBody>
      </p:sp>
      <p:pic>
        <p:nvPicPr>
          <p:cNvPr id="7" name="內容版面配置區 6">
            <a:extLst>
              <a:ext uri="{FF2B5EF4-FFF2-40B4-BE49-F238E27FC236}">
                <a16:creationId xmlns:a16="http://schemas.microsoft.com/office/drawing/2014/main" id="{9B312320-113B-4723-8BE6-5136D430DC9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4957"/>
          <a:stretch/>
        </p:blipFill>
        <p:spPr>
          <a:xfrm>
            <a:off x="1426464" y="1093935"/>
            <a:ext cx="8979408" cy="5681769"/>
          </a:xfrm>
        </p:spPr>
      </p:pic>
    </p:spTree>
    <p:extLst>
      <p:ext uri="{BB962C8B-B14F-4D97-AF65-F5344CB8AC3E}">
        <p14:creationId xmlns:p14="http://schemas.microsoft.com/office/powerpoint/2010/main" val="410274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0070C0"/>
                </a:solidFill>
                <a:latin typeface="華康粗圓體" panose="020F0709000000000000" pitchFamily="49" charset="-120"/>
                <a:ea typeface="華康粗圓體" panose="020F0709000000000000" pitchFamily="49" charset="-120"/>
              </a:rPr>
              <a:t>11.</a:t>
            </a:r>
            <a:r>
              <a:rPr lang="zh-TW" altLang="zh-TW" dirty="0">
                <a:solidFill>
                  <a:srgbClr val="0070C0"/>
                </a:solidFill>
                <a:latin typeface="華康粗圓體" panose="020F0709000000000000" pitchFamily="49" charset="-120"/>
                <a:ea typeface="華康粗圓體" panose="020F0709000000000000" pitchFamily="49" charset="-120"/>
              </a:rPr>
              <a:t>遊憩運動</a:t>
            </a:r>
            <a:r>
              <a:rPr lang="zh-TW" altLang="en-US" dirty="0">
                <a:solidFill>
                  <a:srgbClr val="0070C0"/>
                </a:solidFill>
                <a:latin typeface="華康粗圓體" panose="020F0709000000000000" pitchFamily="49" charset="-120"/>
                <a:ea typeface="華康粗圓體" panose="020F0709000000000000" pitchFamily="49" charset="-120"/>
              </a:rPr>
              <a:t>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zh-TW" dirty="0">
                <a:solidFill>
                  <a:srgbClr val="0070C0"/>
                </a:solidFill>
                <a:latin typeface="華康粗圓體" panose="020F0709000000000000" pitchFamily="49" charset="-120"/>
                <a:ea typeface="華康粗圓體" panose="020F0709000000000000" pitchFamily="49" charset="-120"/>
              </a:rPr>
              <a:t>運動防護</a:t>
            </a:r>
            <a:endParaRPr lang="zh-TW" altLang="en-US" dirty="0">
              <a:solidFill>
                <a:srgbClr val="0070C0"/>
              </a:solidFill>
              <a:latin typeface="華康粗圓體" panose="020F0709000000000000" pitchFamily="49" charset="-120"/>
              <a:ea typeface="華康粗圓體" panose="020F0709000000000000" pitchFamily="49" charset="-120"/>
            </a:endParaRPr>
          </a:p>
        </p:txBody>
      </p:sp>
      <p:pic>
        <p:nvPicPr>
          <p:cNvPr id="7" name="內容版面配置區 6">
            <a:extLst>
              <a:ext uri="{FF2B5EF4-FFF2-40B4-BE49-F238E27FC236}">
                <a16:creationId xmlns:a16="http://schemas.microsoft.com/office/drawing/2014/main" id="{7EF41EBA-16FA-45C8-96B2-9327D3F5C8A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855" b="7044"/>
          <a:stretch/>
        </p:blipFill>
        <p:spPr>
          <a:xfrm>
            <a:off x="1309116" y="1171912"/>
            <a:ext cx="9336024" cy="5622080"/>
          </a:xfrm>
        </p:spPr>
      </p:pic>
    </p:spTree>
    <p:extLst>
      <p:ext uri="{BB962C8B-B14F-4D97-AF65-F5344CB8AC3E}">
        <p14:creationId xmlns:p14="http://schemas.microsoft.com/office/powerpoint/2010/main" val="104891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0070C0"/>
                </a:solidFill>
                <a:latin typeface="華康粗圓體" panose="020F0709000000000000" pitchFamily="49" charset="-120"/>
                <a:ea typeface="華康粗圓體" panose="020F0709000000000000" pitchFamily="49" charset="-120"/>
              </a:rPr>
              <a:t>12.</a:t>
            </a:r>
            <a:r>
              <a:rPr lang="zh-TW" altLang="zh-TW" dirty="0">
                <a:solidFill>
                  <a:srgbClr val="0070C0"/>
                </a:solidFill>
                <a:latin typeface="華康粗圓體" panose="020F0709000000000000" pitchFamily="49" charset="-120"/>
                <a:ea typeface="華康粗圓體" panose="020F0709000000000000" pitchFamily="49" charset="-120"/>
              </a:rPr>
              <a:t>社會心理</a:t>
            </a:r>
            <a:r>
              <a:rPr lang="zh-TW" altLang="en-US" dirty="0">
                <a:solidFill>
                  <a:srgbClr val="0070C0"/>
                </a:solidFill>
                <a:latin typeface="華康粗圓體" panose="020F0709000000000000" pitchFamily="49" charset="-120"/>
                <a:ea typeface="華康粗圓體" panose="020F0709000000000000" pitchFamily="49" charset="-120"/>
              </a:rPr>
              <a:t>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zh-TW" dirty="0">
                <a:solidFill>
                  <a:srgbClr val="0070C0"/>
                </a:solidFill>
                <a:latin typeface="華康粗圓體" panose="020F0709000000000000" pitchFamily="49" charset="-120"/>
                <a:ea typeface="華康粗圓體" panose="020F0709000000000000" pitchFamily="49" charset="-120"/>
              </a:rPr>
              <a:t>心理</a:t>
            </a:r>
            <a:endParaRPr lang="zh-TW" altLang="en-US" dirty="0">
              <a:solidFill>
                <a:srgbClr val="0070C0"/>
              </a:solidFill>
              <a:latin typeface="華康粗圓體" panose="020F0709000000000000" pitchFamily="49" charset="-120"/>
              <a:ea typeface="華康粗圓體" panose="020F0709000000000000" pitchFamily="49" charset="-120"/>
            </a:endParaRPr>
          </a:p>
        </p:txBody>
      </p:sp>
      <p:pic>
        <p:nvPicPr>
          <p:cNvPr id="7" name="內容版面配置區 6">
            <a:extLst>
              <a:ext uri="{FF2B5EF4-FFF2-40B4-BE49-F238E27FC236}">
                <a16:creationId xmlns:a16="http://schemas.microsoft.com/office/drawing/2014/main" id="{B8B5C17A-DC8E-4FA7-AEB6-18B779B3637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180" b="9777"/>
          <a:stretch/>
        </p:blipFill>
        <p:spPr>
          <a:xfrm>
            <a:off x="1188720" y="1130159"/>
            <a:ext cx="9619488" cy="5585596"/>
          </a:xfrm>
        </p:spPr>
      </p:pic>
    </p:spTree>
    <p:extLst>
      <p:ext uri="{BB962C8B-B14F-4D97-AF65-F5344CB8AC3E}">
        <p14:creationId xmlns:p14="http://schemas.microsoft.com/office/powerpoint/2010/main" val="2175273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0070C0"/>
                </a:solidFill>
                <a:latin typeface="華康粗圓體" panose="020F0709000000000000" pitchFamily="49" charset="-120"/>
                <a:ea typeface="華康粗圓體" panose="020F0709000000000000" pitchFamily="49" charset="-120"/>
              </a:rPr>
              <a:t>13.</a:t>
            </a:r>
            <a:r>
              <a:rPr lang="zh-TW" altLang="zh-TW" dirty="0">
                <a:solidFill>
                  <a:srgbClr val="0070C0"/>
                </a:solidFill>
                <a:latin typeface="華康粗圓體" panose="020F0709000000000000" pitchFamily="49" charset="-120"/>
                <a:ea typeface="華康粗圓體" panose="020F0709000000000000" pitchFamily="49" charset="-120"/>
              </a:rPr>
              <a:t>管理</a:t>
            </a:r>
            <a:r>
              <a:rPr lang="zh-TW" altLang="en-US" dirty="0">
                <a:solidFill>
                  <a:srgbClr val="0070C0"/>
                </a:solidFill>
                <a:latin typeface="華康粗圓體" panose="020F0709000000000000" pitchFamily="49" charset="-120"/>
                <a:ea typeface="華康粗圓體" panose="020F0709000000000000" pitchFamily="49" charset="-120"/>
              </a:rPr>
              <a:t>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zh-TW" dirty="0">
                <a:solidFill>
                  <a:srgbClr val="0070C0"/>
                </a:solidFill>
                <a:latin typeface="華康粗圓體" panose="020F0709000000000000" pitchFamily="49" charset="-120"/>
                <a:ea typeface="華康粗圓體" panose="020F0709000000000000" pitchFamily="49" charset="-120"/>
              </a:rPr>
              <a:t>企管</a:t>
            </a:r>
            <a:endParaRPr lang="zh-TW" altLang="en-US" dirty="0">
              <a:solidFill>
                <a:srgbClr val="0070C0"/>
              </a:solidFill>
              <a:latin typeface="華康粗圓體" panose="020F0709000000000000" pitchFamily="49" charset="-120"/>
              <a:ea typeface="華康粗圓體" panose="020F0709000000000000" pitchFamily="49" charset="-120"/>
            </a:endParaRPr>
          </a:p>
        </p:txBody>
      </p:sp>
      <p:pic>
        <p:nvPicPr>
          <p:cNvPr id="7" name="內容版面配置區 6">
            <a:extLst>
              <a:ext uri="{FF2B5EF4-FFF2-40B4-BE49-F238E27FC236}">
                <a16:creationId xmlns:a16="http://schemas.microsoft.com/office/drawing/2014/main" id="{BF58B252-FC8F-46B4-8771-4212F081254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812"/>
          <a:stretch/>
        </p:blipFill>
        <p:spPr>
          <a:xfrm>
            <a:off x="1106424" y="1144045"/>
            <a:ext cx="9692640" cy="5485355"/>
          </a:xfrm>
        </p:spPr>
      </p:pic>
    </p:spTree>
    <p:extLst>
      <p:ext uri="{BB962C8B-B14F-4D97-AF65-F5344CB8AC3E}">
        <p14:creationId xmlns:p14="http://schemas.microsoft.com/office/powerpoint/2010/main" val="18867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0070C0"/>
                </a:solidFill>
                <a:latin typeface="華康粗圓體" panose="020F0709000000000000" pitchFamily="49" charset="-120"/>
                <a:ea typeface="華康粗圓體" panose="020F0709000000000000" pitchFamily="49" charset="-120"/>
              </a:rPr>
              <a:t>14.</a:t>
            </a:r>
            <a:r>
              <a:rPr lang="zh-TW" altLang="zh-TW" dirty="0">
                <a:solidFill>
                  <a:srgbClr val="0070C0"/>
                </a:solidFill>
                <a:latin typeface="華康粗圓體" panose="020F0709000000000000" pitchFamily="49" charset="-120"/>
                <a:ea typeface="華康粗圓體" panose="020F0709000000000000" pitchFamily="49" charset="-120"/>
              </a:rPr>
              <a:t>遊憩</a:t>
            </a:r>
            <a:r>
              <a:rPr lang="zh-TW" altLang="en-US" dirty="0">
                <a:solidFill>
                  <a:srgbClr val="0070C0"/>
                </a:solidFill>
                <a:latin typeface="華康粗圓體" panose="020F0709000000000000" pitchFamily="49" charset="-120"/>
                <a:ea typeface="華康粗圓體" panose="020F0709000000000000" pitchFamily="49" charset="-120"/>
              </a:rPr>
              <a:t>運動學群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en-US" dirty="0">
                <a:solidFill>
                  <a:srgbClr val="0070C0"/>
                </a:solidFill>
                <a:latin typeface="華康粗圓體" panose="020F0709000000000000" pitchFamily="49" charset="-120"/>
                <a:ea typeface="華康粗圓體" panose="020F0709000000000000" pitchFamily="49" charset="-120"/>
              </a:rPr>
              <a:t>觀光</a:t>
            </a:r>
            <a:r>
              <a:rPr lang="zh-TW" altLang="zh-TW" dirty="0">
                <a:solidFill>
                  <a:srgbClr val="0070C0"/>
                </a:solidFill>
                <a:latin typeface="華康粗圓體" panose="020F0709000000000000" pitchFamily="49" charset="-120"/>
                <a:ea typeface="華康粗圓體" panose="020F0709000000000000" pitchFamily="49" charset="-120"/>
              </a:rPr>
              <a:t>旅遊</a:t>
            </a:r>
            <a:endParaRPr lang="zh-TW" altLang="en-US" dirty="0">
              <a:solidFill>
                <a:srgbClr val="0070C0"/>
              </a:solidFill>
              <a:latin typeface="華康粗圓體" panose="020F0709000000000000" pitchFamily="49" charset="-120"/>
              <a:ea typeface="華康粗圓體" panose="020F0709000000000000" pitchFamily="49" charset="-120"/>
            </a:endParaRPr>
          </a:p>
        </p:txBody>
      </p:sp>
      <p:pic>
        <p:nvPicPr>
          <p:cNvPr id="7" name="內容版面配置區 6">
            <a:extLst>
              <a:ext uri="{FF2B5EF4-FFF2-40B4-BE49-F238E27FC236}">
                <a16:creationId xmlns:a16="http://schemas.microsoft.com/office/drawing/2014/main" id="{2D6878D7-71FA-4C6A-8867-A92B93899C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014" b="11877"/>
          <a:stretch/>
        </p:blipFill>
        <p:spPr>
          <a:xfrm>
            <a:off x="1670304" y="1097915"/>
            <a:ext cx="8851392" cy="5394960"/>
          </a:xfrm>
        </p:spPr>
      </p:pic>
    </p:spTree>
    <p:extLst>
      <p:ext uri="{BB962C8B-B14F-4D97-AF65-F5344CB8AC3E}">
        <p14:creationId xmlns:p14="http://schemas.microsoft.com/office/powerpoint/2010/main" val="660574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0070C0"/>
                </a:solidFill>
                <a:latin typeface="華康粗圓體" panose="020F0709000000000000" pitchFamily="49" charset="-120"/>
                <a:ea typeface="華康粗圓體" panose="020F0709000000000000" pitchFamily="49" charset="-120"/>
              </a:rPr>
              <a:t>15.</a:t>
            </a:r>
            <a:r>
              <a:rPr lang="zh-TW" altLang="zh-TW" dirty="0">
                <a:solidFill>
                  <a:srgbClr val="0070C0"/>
                </a:solidFill>
                <a:latin typeface="華康粗圓體" panose="020F0709000000000000" pitchFamily="49" charset="-120"/>
                <a:ea typeface="華康粗圓體" panose="020F0709000000000000" pitchFamily="49" charset="-120"/>
              </a:rPr>
              <a:t>大眾傳播</a:t>
            </a:r>
            <a:r>
              <a:rPr lang="zh-TW" altLang="en-US" dirty="0">
                <a:solidFill>
                  <a:srgbClr val="0070C0"/>
                </a:solidFill>
                <a:latin typeface="華康粗圓體" panose="020F0709000000000000" pitchFamily="49" charset="-120"/>
                <a:ea typeface="華康粗圓體" panose="020F0709000000000000" pitchFamily="49" charset="-120"/>
              </a:rPr>
              <a:t>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zh-TW" dirty="0">
                <a:solidFill>
                  <a:srgbClr val="0070C0"/>
                </a:solidFill>
                <a:latin typeface="華康粗圓體" panose="020F0709000000000000" pitchFamily="49" charset="-120"/>
                <a:ea typeface="華康粗圓體" panose="020F0709000000000000" pitchFamily="49" charset="-120"/>
              </a:rPr>
              <a:t>網路媒體</a:t>
            </a:r>
            <a:endParaRPr lang="zh-TW" altLang="en-US" dirty="0">
              <a:solidFill>
                <a:srgbClr val="0070C0"/>
              </a:solidFill>
              <a:latin typeface="華康粗圓體" panose="020F0709000000000000" pitchFamily="49" charset="-120"/>
              <a:ea typeface="華康粗圓體" panose="020F0709000000000000" pitchFamily="49" charset="-120"/>
            </a:endParaRPr>
          </a:p>
        </p:txBody>
      </p:sp>
      <p:pic>
        <p:nvPicPr>
          <p:cNvPr id="7" name="內容版面配置區 6">
            <a:extLst>
              <a:ext uri="{FF2B5EF4-FFF2-40B4-BE49-F238E27FC236}">
                <a16:creationId xmlns:a16="http://schemas.microsoft.com/office/drawing/2014/main" id="{742B8962-B150-4668-900E-D81ACECCA21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1384" b="5574"/>
          <a:stretch/>
        </p:blipFill>
        <p:spPr>
          <a:xfrm>
            <a:off x="1271016" y="1247941"/>
            <a:ext cx="9857232" cy="5610059"/>
          </a:xfrm>
        </p:spPr>
      </p:pic>
    </p:spTree>
    <p:extLst>
      <p:ext uri="{BB962C8B-B14F-4D97-AF65-F5344CB8AC3E}">
        <p14:creationId xmlns:p14="http://schemas.microsoft.com/office/powerpoint/2010/main" val="59322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0070C0"/>
                </a:solidFill>
                <a:latin typeface="華康粗圓體" panose="020F0709000000000000" pitchFamily="49" charset="-120"/>
                <a:ea typeface="華康粗圓體" panose="020F0709000000000000" pitchFamily="49" charset="-120"/>
              </a:rPr>
              <a:t>1.</a:t>
            </a:r>
            <a:r>
              <a:rPr lang="zh-TW" altLang="zh-TW" dirty="0">
                <a:solidFill>
                  <a:srgbClr val="0070C0"/>
                </a:solidFill>
                <a:latin typeface="華康粗圓體" panose="020F0709000000000000" pitchFamily="49" charset="-120"/>
                <a:ea typeface="華康粗圓體" panose="020F0709000000000000" pitchFamily="49" charset="-120"/>
              </a:rPr>
              <a:t>法政</a:t>
            </a:r>
            <a:r>
              <a:rPr lang="zh-TW" altLang="en-US" dirty="0">
                <a:solidFill>
                  <a:srgbClr val="0070C0"/>
                </a:solidFill>
                <a:latin typeface="華康粗圓體" panose="020F0709000000000000" pitchFamily="49" charset="-120"/>
                <a:ea typeface="華康粗圓體" panose="020F0709000000000000" pitchFamily="49" charset="-120"/>
              </a:rPr>
              <a:t>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zh-TW" dirty="0">
                <a:solidFill>
                  <a:srgbClr val="0070C0"/>
                </a:solidFill>
                <a:latin typeface="華康粗圓體" panose="020F0709000000000000" pitchFamily="49" charset="-120"/>
                <a:ea typeface="華康粗圓體" panose="020F0709000000000000" pitchFamily="49" charset="-120"/>
              </a:rPr>
              <a:t>法律</a:t>
            </a:r>
            <a:endParaRPr lang="zh-TW" altLang="en-US" dirty="0">
              <a:solidFill>
                <a:srgbClr val="0070C0"/>
              </a:solidFill>
              <a:latin typeface="華康粗圓體" panose="020F0709000000000000" pitchFamily="49" charset="-120"/>
              <a:ea typeface="華康粗圓體" panose="020F0709000000000000" pitchFamily="49" charset="-120"/>
            </a:endParaRPr>
          </a:p>
        </p:txBody>
      </p:sp>
      <p:pic>
        <p:nvPicPr>
          <p:cNvPr id="5" name="內容版面配置區 4">
            <a:extLst>
              <a:ext uri="{FF2B5EF4-FFF2-40B4-BE49-F238E27FC236}">
                <a16:creationId xmlns:a16="http://schemas.microsoft.com/office/drawing/2014/main" id="{BA3452FD-AE6F-4542-BA23-E4F2D47D7C3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4746"/>
          <a:stretch/>
        </p:blipFill>
        <p:spPr>
          <a:xfrm>
            <a:off x="838200" y="1152144"/>
            <a:ext cx="10515600" cy="5457248"/>
          </a:xfrm>
        </p:spPr>
      </p:pic>
    </p:spTree>
    <p:extLst>
      <p:ext uri="{BB962C8B-B14F-4D97-AF65-F5344CB8AC3E}">
        <p14:creationId xmlns:p14="http://schemas.microsoft.com/office/powerpoint/2010/main" val="399486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0070C0"/>
                </a:solidFill>
                <a:latin typeface="華康粗圓體" panose="020F0709000000000000" pitchFamily="49" charset="-120"/>
                <a:ea typeface="華康粗圓體" panose="020F0709000000000000" pitchFamily="49" charset="-120"/>
              </a:rPr>
              <a:t>2.</a:t>
            </a:r>
            <a:r>
              <a:rPr lang="zh-TW" altLang="zh-TW" dirty="0">
                <a:solidFill>
                  <a:srgbClr val="0070C0"/>
                </a:solidFill>
                <a:latin typeface="華康粗圓體" panose="020F0709000000000000" pitchFamily="49" charset="-120"/>
                <a:ea typeface="華康粗圓體" panose="020F0709000000000000" pitchFamily="49" charset="-120"/>
              </a:rPr>
              <a:t>財經</a:t>
            </a:r>
            <a:r>
              <a:rPr lang="zh-TW" altLang="en-US" dirty="0">
                <a:solidFill>
                  <a:srgbClr val="0070C0"/>
                </a:solidFill>
                <a:latin typeface="華康粗圓體" panose="020F0709000000000000" pitchFamily="49" charset="-120"/>
                <a:ea typeface="華康粗圓體" panose="020F0709000000000000" pitchFamily="49" charset="-120"/>
              </a:rPr>
              <a:t>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zh-TW" dirty="0">
                <a:solidFill>
                  <a:srgbClr val="0070C0"/>
                </a:solidFill>
                <a:latin typeface="華康粗圓體" panose="020F0709000000000000" pitchFamily="49" charset="-120"/>
                <a:ea typeface="華康粗圓體" panose="020F0709000000000000" pitchFamily="49" charset="-120"/>
              </a:rPr>
              <a:t>會計</a:t>
            </a:r>
            <a:endParaRPr lang="zh-TW" altLang="en-US" dirty="0">
              <a:solidFill>
                <a:srgbClr val="0070C0"/>
              </a:solidFill>
              <a:latin typeface="華康粗圓體" panose="020F0709000000000000" pitchFamily="49" charset="-120"/>
              <a:ea typeface="華康粗圓體" panose="020F0709000000000000" pitchFamily="49" charset="-120"/>
            </a:endParaRPr>
          </a:p>
        </p:txBody>
      </p:sp>
      <p:pic>
        <p:nvPicPr>
          <p:cNvPr id="7" name="內容版面配置區 6">
            <a:extLst>
              <a:ext uri="{FF2B5EF4-FFF2-40B4-BE49-F238E27FC236}">
                <a16:creationId xmlns:a16="http://schemas.microsoft.com/office/drawing/2014/main" id="{F0AFEEDF-B926-47EE-A901-EFEA877940F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1309" b="11345"/>
          <a:stretch/>
        </p:blipFill>
        <p:spPr>
          <a:xfrm>
            <a:off x="1088136" y="1115568"/>
            <a:ext cx="9592056" cy="5541263"/>
          </a:xfrm>
        </p:spPr>
      </p:pic>
    </p:spTree>
    <p:extLst>
      <p:ext uri="{BB962C8B-B14F-4D97-AF65-F5344CB8AC3E}">
        <p14:creationId xmlns:p14="http://schemas.microsoft.com/office/powerpoint/2010/main" val="239848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0070C0"/>
                </a:solidFill>
                <a:latin typeface="華康粗圓體" panose="020F0709000000000000" pitchFamily="49" charset="-120"/>
                <a:ea typeface="華康粗圓體" panose="020F0709000000000000" pitchFamily="49" charset="-120"/>
              </a:rPr>
              <a:t>3.</a:t>
            </a:r>
            <a:r>
              <a:rPr lang="zh-TW" altLang="zh-TW" dirty="0">
                <a:solidFill>
                  <a:srgbClr val="0070C0"/>
                </a:solidFill>
                <a:latin typeface="華康粗圓體" panose="020F0709000000000000" pitchFamily="49" charset="-120"/>
                <a:ea typeface="華康粗圓體" panose="020F0709000000000000" pitchFamily="49" charset="-120"/>
              </a:rPr>
              <a:t>財經</a:t>
            </a:r>
            <a:r>
              <a:rPr lang="zh-TW" altLang="en-US" dirty="0">
                <a:solidFill>
                  <a:srgbClr val="0070C0"/>
                </a:solidFill>
                <a:latin typeface="華康粗圓體" panose="020F0709000000000000" pitchFamily="49" charset="-120"/>
                <a:ea typeface="華康粗圓體" panose="020F0709000000000000" pitchFamily="49" charset="-120"/>
              </a:rPr>
              <a:t>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zh-TW" dirty="0">
                <a:solidFill>
                  <a:srgbClr val="0070C0"/>
                </a:solidFill>
                <a:latin typeface="華康粗圓體" panose="020F0709000000000000" pitchFamily="49" charset="-120"/>
                <a:ea typeface="華康粗圓體" panose="020F0709000000000000" pitchFamily="49" charset="-120"/>
              </a:rPr>
              <a:t>財務金融</a:t>
            </a:r>
            <a:endParaRPr lang="zh-TW" altLang="en-US" dirty="0">
              <a:solidFill>
                <a:srgbClr val="0070C0"/>
              </a:solidFill>
              <a:latin typeface="華康粗圓體" panose="020F0709000000000000" pitchFamily="49" charset="-120"/>
              <a:ea typeface="華康粗圓體" panose="020F0709000000000000" pitchFamily="49" charset="-120"/>
            </a:endParaRPr>
          </a:p>
        </p:txBody>
      </p:sp>
      <p:pic>
        <p:nvPicPr>
          <p:cNvPr id="9" name="內容版面配置區 8">
            <a:extLst>
              <a:ext uri="{FF2B5EF4-FFF2-40B4-BE49-F238E27FC236}">
                <a16:creationId xmlns:a16="http://schemas.microsoft.com/office/drawing/2014/main" id="{5FCDD652-6802-4F8B-A160-04B0E574DB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812"/>
          <a:stretch/>
        </p:blipFill>
        <p:spPr>
          <a:xfrm>
            <a:off x="1325880" y="1088136"/>
            <a:ext cx="9427464" cy="5596128"/>
          </a:xfrm>
        </p:spPr>
      </p:pic>
    </p:spTree>
    <p:extLst>
      <p:ext uri="{BB962C8B-B14F-4D97-AF65-F5344CB8AC3E}">
        <p14:creationId xmlns:p14="http://schemas.microsoft.com/office/powerpoint/2010/main" val="275854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0070C0"/>
                </a:solidFill>
                <a:latin typeface="華康粗圓體" panose="020F0709000000000000" pitchFamily="49" charset="-120"/>
                <a:ea typeface="華康粗圓體" panose="020F0709000000000000" pitchFamily="49" charset="-120"/>
              </a:rPr>
              <a:t>4.</a:t>
            </a:r>
            <a:r>
              <a:rPr lang="zh-TW" altLang="zh-TW" dirty="0">
                <a:solidFill>
                  <a:srgbClr val="0070C0"/>
                </a:solidFill>
                <a:latin typeface="華康粗圓體" panose="020F0709000000000000" pitchFamily="49" charset="-120"/>
                <a:ea typeface="華康粗圓體" panose="020F0709000000000000" pitchFamily="49" charset="-120"/>
              </a:rPr>
              <a:t>工程</a:t>
            </a:r>
            <a:r>
              <a:rPr lang="zh-TW" altLang="en-US" dirty="0">
                <a:solidFill>
                  <a:srgbClr val="0070C0"/>
                </a:solidFill>
                <a:latin typeface="華康粗圓體" panose="020F0709000000000000" pitchFamily="49" charset="-120"/>
                <a:ea typeface="華康粗圓體" panose="020F0709000000000000" pitchFamily="49" charset="-120"/>
              </a:rPr>
              <a:t>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zh-TW" dirty="0">
                <a:solidFill>
                  <a:srgbClr val="0070C0"/>
                </a:solidFill>
                <a:latin typeface="華康粗圓體" panose="020F0709000000000000" pitchFamily="49" charset="-120"/>
                <a:ea typeface="華康粗圓體" panose="020F0709000000000000" pitchFamily="49" charset="-120"/>
              </a:rPr>
              <a:t>電子</a:t>
            </a:r>
            <a:endParaRPr lang="zh-TW" altLang="en-US" dirty="0">
              <a:solidFill>
                <a:srgbClr val="0070C0"/>
              </a:solidFill>
              <a:latin typeface="華康粗圓體" panose="020F0709000000000000" pitchFamily="49" charset="-120"/>
              <a:ea typeface="華康粗圓體" panose="020F0709000000000000" pitchFamily="49" charset="-120"/>
            </a:endParaRPr>
          </a:p>
        </p:txBody>
      </p:sp>
      <p:pic>
        <p:nvPicPr>
          <p:cNvPr id="7" name="內容版面配置區 6">
            <a:extLst>
              <a:ext uri="{FF2B5EF4-FFF2-40B4-BE49-F238E27FC236}">
                <a16:creationId xmlns:a16="http://schemas.microsoft.com/office/drawing/2014/main" id="{3EC062B4-67FE-4947-8FAC-48A7A7C49BC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101" t="26552" r="7692" b="11416"/>
          <a:stretch/>
        </p:blipFill>
        <p:spPr>
          <a:xfrm>
            <a:off x="1920240" y="1088136"/>
            <a:ext cx="7900416" cy="5769864"/>
          </a:xfrm>
        </p:spPr>
      </p:pic>
    </p:spTree>
    <p:extLst>
      <p:ext uri="{BB962C8B-B14F-4D97-AF65-F5344CB8AC3E}">
        <p14:creationId xmlns:p14="http://schemas.microsoft.com/office/powerpoint/2010/main" val="30296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0070C0"/>
                </a:solidFill>
                <a:latin typeface="華康粗圓體" panose="020F0709000000000000" pitchFamily="49" charset="-120"/>
                <a:ea typeface="華康粗圓體" panose="020F0709000000000000" pitchFamily="49" charset="-120"/>
              </a:rPr>
              <a:t>5.</a:t>
            </a:r>
            <a:r>
              <a:rPr lang="zh-TW" altLang="zh-TW" dirty="0">
                <a:solidFill>
                  <a:srgbClr val="0070C0"/>
                </a:solidFill>
                <a:latin typeface="華康粗圓體" panose="020F0709000000000000" pitchFamily="49" charset="-120"/>
                <a:ea typeface="華康粗圓體" panose="020F0709000000000000" pitchFamily="49" charset="-120"/>
              </a:rPr>
              <a:t>工程</a:t>
            </a:r>
            <a:r>
              <a:rPr lang="zh-TW" altLang="en-US" dirty="0">
                <a:solidFill>
                  <a:srgbClr val="0070C0"/>
                </a:solidFill>
                <a:latin typeface="華康粗圓體" panose="020F0709000000000000" pitchFamily="49" charset="-120"/>
                <a:ea typeface="華康粗圓體" panose="020F0709000000000000" pitchFamily="49" charset="-120"/>
              </a:rPr>
              <a:t>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zh-TW" dirty="0">
                <a:solidFill>
                  <a:srgbClr val="0070C0"/>
                </a:solidFill>
                <a:latin typeface="華康粗圓體" panose="020F0709000000000000" pitchFamily="49" charset="-120"/>
                <a:ea typeface="華康粗圓體" panose="020F0709000000000000" pitchFamily="49" charset="-120"/>
              </a:rPr>
              <a:t>工業</a:t>
            </a:r>
            <a:r>
              <a:rPr lang="zh-TW" altLang="en-US" dirty="0">
                <a:solidFill>
                  <a:srgbClr val="0070C0"/>
                </a:solidFill>
                <a:latin typeface="華康粗圓體" panose="020F0709000000000000" pitchFamily="49" charset="-120"/>
                <a:ea typeface="華康粗圓體" panose="020F0709000000000000" pitchFamily="49" charset="-120"/>
              </a:rPr>
              <a:t>工程</a:t>
            </a:r>
          </a:p>
        </p:txBody>
      </p:sp>
      <p:pic>
        <p:nvPicPr>
          <p:cNvPr id="7" name="內容版面配置區 6">
            <a:extLst>
              <a:ext uri="{FF2B5EF4-FFF2-40B4-BE49-F238E27FC236}">
                <a16:creationId xmlns:a16="http://schemas.microsoft.com/office/drawing/2014/main" id="{479137FD-EB48-4ACF-A02F-B0F3751318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8442" b="6204"/>
          <a:stretch/>
        </p:blipFill>
        <p:spPr>
          <a:xfrm>
            <a:off x="1280159" y="1193784"/>
            <a:ext cx="9282699" cy="5664216"/>
          </a:xfrm>
        </p:spPr>
      </p:pic>
    </p:spTree>
    <p:extLst>
      <p:ext uri="{BB962C8B-B14F-4D97-AF65-F5344CB8AC3E}">
        <p14:creationId xmlns:p14="http://schemas.microsoft.com/office/powerpoint/2010/main" val="3396955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0070C0"/>
                </a:solidFill>
                <a:latin typeface="華康粗圓體" panose="020F0709000000000000" pitchFamily="49" charset="-120"/>
                <a:ea typeface="華康粗圓體" panose="020F0709000000000000" pitchFamily="49" charset="-120"/>
              </a:rPr>
              <a:t>6.</a:t>
            </a:r>
            <a:r>
              <a:rPr lang="zh-TW" altLang="zh-TW" dirty="0">
                <a:solidFill>
                  <a:srgbClr val="0070C0"/>
                </a:solidFill>
                <a:latin typeface="華康粗圓體" panose="020F0709000000000000" pitchFamily="49" charset="-120"/>
                <a:ea typeface="華康粗圓體" panose="020F0709000000000000" pitchFamily="49" charset="-120"/>
              </a:rPr>
              <a:t>工程</a:t>
            </a:r>
            <a:r>
              <a:rPr lang="zh-TW" altLang="en-US" dirty="0">
                <a:solidFill>
                  <a:srgbClr val="0070C0"/>
                </a:solidFill>
                <a:latin typeface="華康粗圓體" panose="020F0709000000000000" pitchFamily="49" charset="-120"/>
                <a:ea typeface="華康粗圓體" panose="020F0709000000000000" pitchFamily="49" charset="-120"/>
              </a:rPr>
              <a:t>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en-US" dirty="0">
                <a:solidFill>
                  <a:srgbClr val="0070C0"/>
                </a:solidFill>
                <a:latin typeface="華康粗圓體" panose="020F0709000000000000" pitchFamily="49" charset="-120"/>
                <a:ea typeface="華康粗圓體" panose="020F0709000000000000" pitchFamily="49" charset="-120"/>
              </a:rPr>
              <a:t>資訊學群</a:t>
            </a:r>
            <a:r>
              <a:rPr lang="en-US" altLang="zh-TW" dirty="0">
                <a:solidFill>
                  <a:srgbClr val="0070C0"/>
                </a:solidFill>
                <a:latin typeface="華康粗圓體" panose="020F0709000000000000" pitchFamily="49" charset="-120"/>
                <a:ea typeface="華康粗圓體" panose="020F0709000000000000" pitchFamily="49" charset="-120"/>
              </a:rPr>
              <a:t>-</a:t>
            </a:r>
            <a:r>
              <a:rPr lang="zh-TW" altLang="zh-TW" dirty="0">
                <a:solidFill>
                  <a:srgbClr val="0070C0"/>
                </a:solidFill>
                <a:latin typeface="華康粗圓體" panose="020F0709000000000000" pitchFamily="49" charset="-120"/>
                <a:ea typeface="華康粗圓體" panose="020F0709000000000000" pitchFamily="49" charset="-120"/>
              </a:rPr>
              <a:t>機械</a:t>
            </a:r>
            <a:r>
              <a:rPr lang="en-US" altLang="zh-TW" dirty="0">
                <a:solidFill>
                  <a:srgbClr val="0070C0"/>
                </a:solidFill>
                <a:latin typeface="華康粗圓體" panose="020F0709000000000000" pitchFamily="49" charset="-120"/>
                <a:ea typeface="華康粗圓體" panose="020F0709000000000000" pitchFamily="49" charset="-120"/>
              </a:rPr>
              <a:t>AI</a:t>
            </a:r>
            <a:endParaRPr lang="zh-TW" altLang="en-US" dirty="0">
              <a:solidFill>
                <a:srgbClr val="0070C0"/>
              </a:solidFill>
              <a:latin typeface="華康粗圓體" panose="020F0709000000000000" pitchFamily="49" charset="-120"/>
              <a:ea typeface="華康粗圓體" panose="020F0709000000000000" pitchFamily="49" charset="-120"/>
            </a:endParaRPr>
          </a:p>
        </p:txBody>
      </p:sp>
      <p:pic>
        <p:nvPicPr>
          <p:cNvPr id="7" name="內容版面配置區 6">
            <a:extLst>
              <a:ext uri="{FF2B5EF4-FFF2-40B4-BE49-F238E27FC236}">
                <a16:creationId xmlns:a16="http://schemas.microsoft.com/office/drawing/2014/main" id="{ECED0924-8606-4256-8F86-6CFEE6586B9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6551" b="3353"/>
          <a:stretch/>
        </p:blipFill>
        <p:spPr>
          <a:xfrm>
            <a:off x="1389888" y="1152144"/>
            <a:ext cx="8983022" cy="5705856"/>
          </a:xfrm>
        </p:spPr>
      </p:pic>
    </p:spTree>
    <p:extLst>
      <p:ext uri="{BB962C8B-B14F-4D97-AF65-F5344CB8AC3E}">
        <p14:creationId xmlns:p14="http://schemas.microsoft.com/office/powerpoint/2010/main" val="285888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FF0000"/>
                </a:solidFill>
                <a:latin typeface="華康粗圓體" panose="020F0709000000000000" pitchFamily="49" charset="-120"/>
                <a:ea typeface="華康粗圓體" panose="020F0709000000000000" pitchFamily="49" charset="-120"/>
              </a:rPr>
              <a:t>7.</a:t>
            </a:r>
            <a:r>
              <a:rPr lang="zh-TW" altLang="zh-TW" dirty="0">
                <a:solidFill>
                  <a:srgbClr val="FF0000"/>
                </a:solidFill>
                <a:latin typeface="華康粗圓體" panose="020F0709000000000000" pitchFamily="49" charset="-120"/>
                <a:ea typeface="華康粗圓體" panose="020F0709000000000000" pitchFamily="49" charset="-120"/>
              </a:rPr>
              <a:t>建築設計</a:t>
            </a:r>
            <a:r>
              <a:rPr lang="zh-TW" altLang="en-US" dirty="0">
                <a:solidFill>
                  <a:srgbClr val="FF0000"/>
                </a:solidFill>
                <a:latin typeface="華康粗圓體" panose="020F0709000000000000" pitchFamily="49" charset="-120"/>
                <a:ea typeface="華康粗圓體" panose="020F0709000000000000" pitchFamily="49" charset="-120"/>
              </a:rPr>
              <a:t>學群</a:t>
            </a:r>
            <a:r>
              <a:rPr lang="en-US" altLang="zh-TW" dirty="0">
                <a:solidFill>
                  <a:srgbClr val="FF0000"/>
                </a:solidFill>
                <a:latin typeface="華康粗圓體" panose="020F0709000000000000" pitchFamily="49" charset="-120"/>
                <a:ea typeface="華康粗圓體" panose="020F0709000000000000" pitchFamily="49" charset="-120"/>
              </a:rPr>
              <a:t>-</a:t>
            </a:r>
            <a:r>
              <a:rPr lang="zh-TW" altLang="zh-TW" dirty="0">
                <a:solidFill>
                  <a:srgbClr val="FF0000"/>
                </a:solidFill>
                <a:latin typeface="華康粗圓體" panose="020F0709000000000000" pitchFamily="49" charset="-120"/>
                <a:ea typeface="華康粗圓體" panose="020F0709000000000000" pitchFamily="49" charset="-120"/>
              </a:rPr>
              <a:t>室內設計</a:t>
            </a:r>
            <a:r>
              <a:rPr lang="en-US" altLang="zh-TW" dirty="0">
                <a:solidFill>
                  <a:srgbClr val="FF0000"/>
                </a:solidFill>
                <a:latin typeface="華康粗圓體" panose="020F0709000000000000" pitchFamily="49" charset="-120"/>
                <a:ea typeface="華康粗圓體" panose="020F0709000000000000" pitchFamily="49" charset="-120"/>
              </a:rPr>
              <a:t>(2</a:t>
            </a:r>
            <a:r>
              <a:rPr lang="zh-TW" altLang="en-US" dirty="0">
                <a:solidFill>
                  <a:srgbClr val="FF0000"/>
                </a:solidFill>
                <a:latin typeface="華康粗圓體" panose="020F0709000000000000" pitchFamily="49" charset="-120"/>
                <a:ea typeface="華康粗圓體" panose="020F0709000000000000" pitchFamily="49" charset="-120"/>
              </a:rPr>
              <a:t>位講師</a:t>
            </a:r>
            <a:r>
              <a:rPr lang="en-US" altLang="zh-TW" dirty="0">
                <a:solidFill>
                  <a:srgbClr val="FF0000"/>
                </a:solidFill>
                <a:latin typeface="華康粗圓體" panose="020F0709000000000000" pitchFamily="49" charset="-120"/>
                <a:ea typeface="華康粗圓體" panose="020F0709000000000000" pitchFamily="49" charset="-120"/>
              </a:rPr>
              <a:t>)</a:t>
            </a:r>
            <a:endParaRPr lang="zh-TW" altLang="en-US" dirty="0">
              <a:latin typeface="華康粗圓體" panose="020F0709000000000000" pitchFamily="49" charset="-120"/>
              <a:ea typeface="華康粗圓體" panose="020F0709000000000000" pitchFamily="49" charset="-120"/>
            </a:endParaRPr>
          </a:p>
        </p:txBody>
      </p:sp>
      <p:pic>
        <p:nvPicPr>
          <p:cNvPr id="7" name="內容版面配置區 6">
            <a:extLst>
              <a:ext uri="{FF2B5EF4-FFF2-40B4-BE49-F238E27FC236}">
                <a16:creationId xmlns:a16="http://schemas.microsoft.com/office/drawing/2014/main" id="{1F2B9B9E-DB54-4725-8D00-FAC2A032445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813" b="4521"/>
          <a:stretch/>
        </p:blipFill>
        <p:spPr>
          <a:xfrm>
            <a:off x="1618488" y="1252728"/>
            <a:ext cx="8394192" cy="5477255"/>
          </a:xfrm>
        </p:spPr>
      </p:pic>
    </p:spTree>
    <p:extLst>
      <p:ext uri="{BB962C8B-B14F-4D97-AF65-F5344CB8AC3E}">
        <p14:creationId xmlns:p14="http://schemas.microsoft.com/office/powerpoint/2010/main" val="325188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03B9A-64DA-4CBC-A036-332B313BFAA7}"/>
              </a:ext>
            </a:extLst>
          </p:cNvPr>
          <p:cNvSpPr>
            <a:spLocks noGrp="1"/>
          </p:cNvSpPr>
          <p:nvPr>
            <p:ph type="title"/>
          </p:nvPr>
        </p:nvSpPr>
        <p:spPr>
          <a:xfrm>
            <a:off x="838200" y="365125"/>
            <a:ext cx="10515600" cy="960755"/>
          </a:xfrm>
        </p:spPr>
        <p:txBody>
          <a:bodyPr/>
          <a:lstStyle/>
          <a:p>
            <a:r>
              <a:rPr lang="en-US" altLang="zh-TW" dirty="0">
                <a:solidFill>
                  <a:srgbClr val="FF0000"/>
                </a:solidFill>
                <a:latin typeface="華康粗圓體" panose="020F0709000000000000" pitchFamily="49" charset="-120"/>
                <a:ea typeface="華康粗圓體" panose="020F0709000000000000" pitchFamily="49" charset="-120"/>
              </a:rPr>
              <a:t>7.</a:t>
            </a:r>
            <a:r>
              <a:rPr lang="zh-TW" altLang="zh-TW" dirty="0">
                <a:solidFill>
                  <a:srgbClr val="FF0000"/>
                </a:solidFill>
                <a:latin typeface="華康粗圓體" panose="020F0709000000000000" pitchFamily="49" charset="-120"/>
                <a:ea typeface="華康粗圓體" panose="020F0709000000000000" pitchFamily="49" charset="-120"/>
              </a:rPr>
              <a:t>建築設計</a:t>
            </a:r>
            <a:r>
              <a:rPr lang="zh-TW" altLang="en-US" dirty="0">
                <a:solidFill>
                  <a:srgbClr val="FF0000"/>
                </a:solidFill>
                <a:latin typeface="華康粗圓體" panose="020F0709000000000000" pitchFamily="49" charset="-120"/>
                <a:ea typeface="華康粗圓體" panose="020F0709000000000000" pitchFamily="49" charset="-120"/>
              </a:rPr>
              <a:t>學群</a:t>
            </a:r>
            <a:r>
              <a:rPr lang="en-US" altLang="zh-TW" dirty="0">
                <a:solidFill>
                  <a:srgbClr val="FF0000"/>
                </a:solidFill>
                <a:latin typeface="華康粗圓體" panose="020F0709000000000000" pitchFamily="49" charset="-120"/>
                <a:ea typeface="華康粗圓體" panose="020F0709000000000000" pitchFamily="49" charset="-120"/>
              </a:rPr>
              <a:t>-</a:t>
            </a:r>
            <a:r>
              <a:rPr lang="zh-TW" altLang="zh-TW" dirty="0">
                <a:solidFill>
                  <a:srgbClr val="FF0000"/>
                </a:solidFill>
                <a:latin typeface="華康粗圓體" panose="020F0709000000000000" pitchFamily="49" charset="-120"/>
                <a:ea typeface="華康粗圓體" panose="020F0709000000000000" pitchFamily="49" charset="-120"/>
              </a:rPr>
              <a:t>室內設計</a:t>
            </a:r>
            <a:r>
              <a:rPr lang="en-US" altLang="zh-TW" dirty="0">
                <a:solidFill>
                  <a:srgbClr val="FF0000"/>
                </a:solidFill>
                <a:latin typeface="華康粗圓體" panose="020F0709000000000000" pitchFamily="49" charset="-120"/>
                <a:ea typeface="華康粗圓體" panose="020F0709000000000000" pitchFamily="49" charset="-120"/>
              </a:rPr>
              <a:t>(2</a:t>
            </a:r>
            <a:r>
              <a:rPr lang="zh-TW" altLang="en-US" dirty="0">
                <a:solidFill>
                  <a:srgbClr val="FF0000"/>
                </a:solidFill>
                <a:latin typeface="華康粗圓體" panose="020F0709000000000000" pitchFamily="49" charset="-120"/>
                <a:ea typeface="華康粗圓體" panose="020F0709000000000000" pitchFamily="49" charset="-120"/>
              </a:rPr>
              <a:t>位講師</a:t>
            </a:r>
            <a:r>
              <a:rPr lang="en-US" altLang="zh-TW" dirty="0">
                <a:solidFill>
                  <a:srgbClr val="FF0000"/>
                </a:solidFill>
                <a:latin typeface="華康粗圓體" panose="020F0709000000000000" pitchFamily="49" charset="-120"/>
                <a:ea typeface="華康粗圓體" panose="020F0709000000000000" pitchFamily="49" charset="-120"/>
              </a:rPr>
              <a:t>)</a:t>
            </a:r>
            <a:endParaRPr lang="zh-TW" altLang="en-US" dirty="0">
              <a:latin typeface="華康粗圓體" panose="020F0709000000000000" pitchFamily="49" charset="-120"/>
              <a:ea typeface="華康粗圓體" panose="020F0709000000000000" pitchFamily="49" charset="-120"/>
            </a:endParaRPr>
          </a:p>
        </p:txBody>
      </p:sp>
      <p:pic>
        <p:nvPicPr>
          <p:cNvPr id="7" name="內容版面配置區 6">
            <a:extLst>
              <a:ext uri="{FF2B5EF4-FFF2-40B4-BE49-F238E27FC236}">
                <a16:creationId xmlns:a16="http://schemas.microsoft.com/office/drawing/2014/main" id="{99B59077-EF48-42B9-8C4C-606E99E718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4746" b="8304"/>
          <a:stretch/>
        </p:blipFill>
        <p:spPr>
          <a:xfrm>
            <a:off x="1399032" y="1216151"/>
            <a:ext cx="8842248" cy="5449825"/>
          </a:xfrm>
        </p:spPr>
      </p:pic>
    </p:spTree>
    <p:extLst>
      <p:ext uri="{BB962C8B-B14F-4D97-AF65-F5344CB8AC3E}">
        <p14:creationId xmlns:p14="http://schemas.microsoft.com/office/powerpoint/2010/main" val="82587272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273</Words>
  <Application>Microsoft Office PowerPoint</Application>
  <PresentationFormat>寬螢幕</PresentationFormat>
  <Paragraphs>21</Paragraphs>
  <Slides>17</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17</vt:i4>
      </vt:variant>
    </vt:vector>
  </HeadingPairs>
  <TitlesOfParts>
    <vt:vector size="24" baseType="lpstr">
      <vt:lpstr>華康粗圓體</vt:lpstr>
      <vt:lpstr>微軟正黑體</vt:lpstr>
      <vt:lpstr>標楷體</vt:lpstr>
      <vt:lpstr>Arial</vt:lpstr>
      <vt:lpstr>Calibri</vt:lpstr>
      <vt:lpstr>Calibri Light</vt:lpstr>
      <vt:lpstr>Office 佈景主題</vt:lpstr>
      <vt:lpstr>職場達人活動介紹</vt:lpstr>
      <vt:lpstr>1.法政學群-法律</vt:lpstr>
      <vt:lpstr>2.財經學群-會計</vt:lpstr>
      <vt:lpstr>3.財經學群-財務金融</vt:lpstr>
      <vt:lpstr>4.工程學群-電子</vt:lpstr>
      <vt:lpstr>5.工程學群-工業工程</vt:lpstr>
      <vt:lpstr>6.工程學群+資訊學群-機械AI</vt:lpstr>
      <vt:lpstr>7.建築設計學群-室內設計(2位講師)</vt:lpstr>
      <vt:lpstr>7.建築設計學群-室內設計(2位講師)</vt:lpstr>
      <vt:lpstr>8.藝術學群-藝術</vt:lpstr>
      <vt:lpstr>9.生命科學學群-生物科技</vt:lpstr>
      <vt:lpstr>10.醫藥衛生學群-醫學</vt:lpstr>
      <vt:lpstr>11.遊憩運動學群-運動防護</vt:lpstr>
      <vt:lpstr>12.社會心理學群-心理</vt:lpstr>
      <vt:lpstr>13.管理學群-企管</vt:lpstr>
      <vt:lpstr>14.遊憩運動學群-觀光旅遊</vt:lpstr>
      <vt:lpstr>15.大眾傳播學群-網路媒體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職場達人活動介紹</dc:title>
  <dc:creator>User</dc:creator>
  <cp:lastModifiedBy>User</cp:lastModifiedBy>
  <cp:revision>18</cp:revision>
  <dcterms:created xsi:type="dcterms:W3CDTF">2025-10-03T01:50:24Z</dcterms:created>
  <dcterms:modified xsi:type="dcterms:W3CDTF">2025-10-03T02:47:35Z</dcterms:modified>
</cp:coreProperties>
</file>